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256" r:id="rId5"/>
    <p:sldId id="305" r:id="rId6"/>
    <p:sldId id="257" r:id="rId7"/>
    <p:sldId id="258" r:id="rId8"/>
    <p:sldId id="284" r:id="rId9"/>
    <p:sldId id="287" r:id="rId10"/>
    <p:sldId id="288" r:id="rId11"/>
    <p:sldId id="307" r:id="rId12"/>
    <p:sldId id="289" r:id="rId13"/>
    <p:sldId id="291" r:id="rId14"/>
    <p:sldId id="290" r:id="rId15"/>
    <p:sldId id="294" r:id="rId16"/>
    <p:sldId id="292" r:id="rId17"/>
    <p:sldId id="260"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83" r:id="rId33"/>
    <p:sldId id="276" r:id="rId34"/>
    <p:sldId id="314" r:id="rId35"/>
    <p:sldId id="309" r:id="rId36"/>
    <p:sldId id="310" r:id="rId37"/>
    <p:sldId id="311" r:id="rId38"/>
    <p:sldId id="312" r:id="rId39"/>
    <p:sldId id="279" r:id="rId40"/>
    <p:sldId id="280" r:id="rId41"/>
    <p:sldId id="304" r:id="rId42"/>
    <p:sldId id="306" r:id="rId43"/>
    <p:sldId id="281" r:id="rId44"/>
    <p:sldId id="315" r:id="rId45"/>
    <p:sldId id="295" r:id="rId46"/>
    <p:sldId id="296" r:id="rId47"/>
    <p:sldId id="297" r:id="rId48"/>
    <p:sldId id="298" r:id="rId49"/>
    <p:sldId id="300" r:id="rId50"/>
    <p:sldId id="299" r:id="rId51"/>
    <p:sldId id="301" r:id="rId52"/>
    <p:sldId id="302" r:id="rId53"/>
    <p:sldId id="303" r:id="rId54"/>
    <p:sldId id="313" r:id="rId55"/>
    <p:sldId id="308" r:id="rId56"/>
  </p:sldIdLst>
  <p:sldSz cx="9144000" cy="6858000" type="screen4x3"/>
  <p:notesSz cx="6858000" cy="9144000"/>
  <p:defaultTextStyle>
    <a:defPPr>
      <a:defRPr lang="nl-B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Peeters" initials="TP" lastIdx="4" clrIdx="0">
    <p:extLst>
      <p:ext uri="{19B8F6BF-5375-455C-9EA6-DF929625EA0E}">
        <p15:presenceInfo xmlns:p15="http://schemas.microsoft.com/office/powerpoint/2012/main" userId="30e8989db1cc15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6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4273" autoAdjust="0"/>
  </p:normalViewPr>
  <p:slideViewPr>
    <p:cSldViewPr>
      <p:cViewPr varScale="1">
        <p:scale>
          <a:sx n="74" d="100"/>
          <a:sy n="74" d="100"/>
        </p:scale>
        <p:origin x="1290"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880D7-0313-4C29-83D7-97D9DC64FE19}" type="datetimeFigureOut">
              <a:rPr lang="en-US" smtClean="0"/>
              <a:t>1/6/2014</a:t>
            </a:fld>
            <a:endParaRPr lang="en-US"/>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487BC-B7EF-4EC1-BC49-F7DE77E78E56}" type="slidenum">
              <a:rPr lang="en-US" smtClean="0"/>
              <a:t>‹nr.›</a:t>
            </a:fld>
            <a:endParaRPr lang="en-US"/>
          </a:p>
        </p:txBody>
      </p:sp>
    </p:spTree>
    <p:extLst>
      <p:ext uri="{BB962C8B-B14F-4D97-AF65-F5344CB8AC3E}">
        <p14:creationId xmlns:p14="http://schemas.microsoft.com/office/powerpoint/2010/main" val="39560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dixon.org/2009/08/22/why-you-shouldnt-keep-your-startup-idea-secr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businessinsider.com/the-idea-maze-2013-8#ixzz2otXuCOF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10</a:t>
            </a:fld>
            <a:endParaRPr lang="en-US"/>
          </a:p>
        </p:txBody>
      </p:sp>
    </p:spTree>
    <p:extLst>
      <p:ext uri="{BB962C8B-B14F-4D97-AF65-F5344CB8AC3E}">
        <p14:creationId xmlns:p14="http://schemas.microsoft.com/office/powerpoint/2010/main" val="357805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1) History. If your idea has been tried before (and almost all good ideas have), you should figure out what the previous attempts did right and wrong. A lot of this knowledge exists only in the brains of practitioners, which is one of many reasons why “</a:t>
            </a:r>
            <a:r>
              <a:rPr lang="en-US" sz="1200" b="0" i="0" u="none" strike="noStrike" kern="1200" dirty="0" smtClean="0">
                <a:solidFill>
                  <a:schemeClr val="tx1"/>
                </a:solidFill>
                <a:effectLst/>
                <a:latin typeface="+mn-lt"/>
                <a:ea typeface="+mn-ea"/>
                <a:cs typeface="+mn-cs"/>
                <a:hlinkClick r:id="rId3"/>
              </a:rPr>
              <a:t>stealth mode</a:t>
            </a:r>
            <a:r>
              <a:rPr lang="en-US" sz="1200" b="0" i="0" kern="1200" dirty="0" smtClean="0">
                <a:solidFill>
                  <a:schemeClr val="tx1"/>
                </a:solidFill>
                <a:effectLst/>
                <a:latin typeface="+mn-lt"/>
                <a:ea typeface="+mn-ea"/>
                <a:cs typeface="+mn-cs"/>
              </a:rPr>
              <a:t>” is a bad idea. The benefits of learning about the maze generally far outweigh the risks of having your idea stolen.</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2) Analogy. You can also build the maze by analogy to similar businesses. If you are building a “peer economy” company it can be useful to look at what </a:t>
            </a:r>
            <a:r>
              <a:rPr lang="en-US" sz="1200" b="0" i="0" kern="1200" dirty="0" err="1" smtClean="0">
                <a:solidFill>
                  <a:schemeClr val="tx1"/>
                </a:solidFill>
                <a:effectLst/>
                <a:latin typeface="+mn-lt"/>
                <a:ea typeface="+mn-ea"/>
                <a:cs typeface="+mn-cs"/>
              </a:rPr>
              <a:t>Airbnb</a:t>
            </a:r>
            <a:r>
              <a:rPr lang="en-US" sz="1200" b="0" i="0" kern="1200" dirty="0" smtClean="0">
                <a:solidFill>
                  <a:schemeClr val="tx1"/>
                </a:solidFill>
                <a:effectLst/>
                <a:latin typeface="+mn-lt"/>
                <a:ea typeface="+mn-ea"/>
                <a:cs typeface="+mn-cs"/>
              </a:rPr>
              <a:t> did right. If you are building a marketplace you should understand eBay’s beginnings. Etc.</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3) Theories. There are now decades of historical data on tech startups, and smart observers have sifted through to develop theories that generalize that data. Some of these theories come from academia (e.g. Clay Christensen) but increasingly they come from investors and entrepreneurs on blogs.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4) Direct experience. A lot of good startup founders figure out the maze through direct experience, often at work. The key here is to put yourself in interesting mazes and give yourself time to figure it out.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Read more: </a:t>
            </a:r>
            <a:r>
              <a:rPr lang="en-US" sz="1200" b="0" i="0" u="none" strike="noStrike" kern="1200" dirty="0" smtClean="0">
                <a:solidFill>
                  <a:schemeClr val="tx1"/>
                </a:solidFill>
                <a:effectLst/>
                <a:latin typeface="+mn-lt"/>
                <a:ea typeface="+mn-ea"/>
                <a:cs typeface="+mn-cs"/>
                <a:hlinkClick r:id="rId4"/>
              </a:rPr>
              <a:t>http://www.businessinsider.com/the-idea-maze-2013-8#ixzz2otXuCOFF</a:t>
            </a:r>
            <a:endParaRPr lang="en-US" dirty="0"/>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12</a:t>
            </a:fld>
            <a:endParaRPr lang="en-US"/>
          </a:p>
        </p:txBody>
      </p:sp>
    </p:spTree>
    <p:extLst>
      <p:ext uri="{BB962C8B-B14F-4D97-AF65-F5344CB8AC3E}">
        <p14:creationId xmlns:p14="http://schemas.microsoft.com/office/powerpoint/2010/main" val="294450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32</a:t>
            </a:fld>
            <a:endParaRPr lang="en-US"/>
          </a:p>
        </p:txBody>
      </p:sp>
    </p:spTree>
    <p:extLst>
      <p:ext uri="{BB962C8B-B14F-4D97-AF65-F5344CB8AC3E}">
        <p14:creationId xmlns:p14="http://schemas.microsoft.com/office/powerpoint/2010/main" val="223586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33</a:t>
            </a:fld>
            <a:endParaRPr lang="en-US"/>
          </a:p>
        </p:txBody>
      </p:sp>
    </p:spTree>
    <p:extLst>
      <p:ext uri="{BB962C8B-B14F-4D97-AF65-F5344CB8AC3E}">
        <p14:creationId xmlns:p14="http://schemas.microsoft.com/office/powerpoint/2010/main" val="275802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34</a:t>
            </a:fld>
            <a:endParaRPr lang="en-US"/>
          </a:p>
        </p:txBody>
      </p:sp>
    </p:spTree>
    <p:extLst>
      <p:ext uri="{BB962C8B-B14F-4D97-AF65-F5344CB8AC3E}">
        <p14:creationId xmlns:p14="http://schemas.microsoft.com/office/powerpoint/2010/main" val="128465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35</a:t>
            </a:fld>
            <a:endParaRPr lang="en-US"/>
          </a:p>
        </p:txBody>
      </p:sp>
    </p:spTree>
    <p:extLst>
      <p:ext uri="{BB962C8B-B14F-4D97-AF65-F5344CB8AC3E}">
        <p14:creationId xmlns:p14="http://schemas.microsoft.com/office/powerpoint/2010/main" val="89728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0F6481F-278B-492D-98F0-E1A18568062E}" type="slidenum">
              <a:rPr lang="nl-NL" smtClean="0"/>
              <a:pPr/>
              <a:t>50</a:t>
            </a:fld>
            <a:endParaRPr lang="nl-NL"/>
          </a:p>
        </p:txBody>
      </p:sp>
    </p:spTree>
    <p:extLst>
      <p:ext uri="{BB962C8B-B14F-4D97-AF65-F5344CB8AC3E}">
        <p14:creationId xmlns:p14="http://schemas.microsoft.com/office/powerpoint/2010/main" val="2522100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ctrTitle"/>
          </p:nvPr>
        </p:nvSpPr>
        <p:spPr>
          <a:xfrm>
            <a:off x="685800" y="2130425"/>
            <a:ext cx="7772400" cy="1470025"/>
          </a:xfrm>
        </p:spPr>
        <p:txBody>
          <a:bodyPr>
            <a:noAutofit/>
          </a:bodyPr>
          <a:lstStyle>
            <a:lvl1pPr>
              <a:defRPr sz="6000">
                <a:solidFill>
                  <a:schemeClr val="bg1"/>
                </a:solidFill>
              </a:defRPr>
            </a:lvl1pPr>
          </a:lstStyle>
          <a:p>
            <a:r>
              <a:rPr lang="nl-NL" dirty="0" smtClean="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BE" dirty="0"/>
          </a:p>
        </p:txBody>
      </p:sp>
      <p:sp>
        <p:nvSpPr>
          <p:cNvPr id="5" name="Tijdelijke aanduiding voor dianummer 5"/>
          <p:cNvSpPr>
            <a:spLocks noGrp="1"/>
          </p:cNvSpPr>
          <p:nvPr>
            <p:ph type="sldNum" sz="quarter" idx="10"/>
          </p:nvPr>
        </p:nvSpPr>
        <p:spPr>
          <a:xfrm>
            <a:off x="6902450" y="6356350"/>
            <a:ext cx="2133600" cy="365125"/>
          </a:xfrm>
        </p:spPr>
        <p:txBody>
          <a:bodyPr/>
          <a:lstStyle>
            <a:lvl1pPr>
              <a:defRPr>
                <a:solidFill>
                  <a:schemeClr val="bg1"/>
                </a:solidFill>
              </a:defRPr>
            </a:lvl1pPr>
          </a:lstStyle>
          <a:p>
            <a:fld id="{E87F58C6-F70F-4FDA-BA4A-80693014C44D}" type="slidenum">
              <a:rPr lang="nl-BE"/>
              <a:pPr/>
              <a:t>‹nr.›</a:t>
            </a:fld>
            <a:endParaRPr lang="nl-BE" dirty="0"/>
          </a:p>
        </p:txBody>
      </p:sp>
    </p:spTree>
    <p:extLst>
      <p:ext uri="{BB962C8B-B14F-4D97-AF65-F5344CB8AC3E}">
        <p14:creationId xmlns:p14="http://schemas.microsoft.com/office/powerpoint/2010/main" val="97946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title"/>
          </p:nvPr>
        </p:nvSpPr>
        <p:spPr>
          <a:xfrm>
            <a:off x="323528" y="0"/>
            <a:ext cx="8712968" cy="1143000"/>
          </a:xfrm>
        </p:spPr>
        <p:txBody>
          <a:bodyPr>
            <a:normAutofit/>
          </a:bodyPr>
          <a:lstStyle>
            <a:lvl1pPr algn="l">
              <a:defRPr sz="3600">
                <a:solidFill>
                  <a:srgbClr val="68676C"/>
                </a:solidFil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313184" y="1268760"/>
            <a:ext cx="8435280" cy="5256584"/>
          </a:xfrm>
        </p:spPr>
        <p:txBody>
          <a:bodyPr/>
          <a:lstStyle>
            <a:lvl1pPr>
              <a:buClr>
                <a:srgbClr val="97000C"/>
              </a:buClr>
              <a:buSzPct val="90000"/>
              <a:defRPr>
                <a:solidFill>
                  <a:srgbClr val="68676C"/>
                </a:solidFill>
              </a:defRPr>
            </a:lvl1pPr>
            <a:lvl2pPr marL="742950" indent="-285750">
              <a:buClr>
                <a:srgbClr val="97000C"/>
              </a:buClr>
              <a:buSzPct val="90000"/>
              <a:buFont typeface="Arial" pitchFamily="34" charset="0"/>
              <a:buChar char="•"/>
              <a:defRPr>
                <a:solidFill>
                  <a:srgbClr val="68676C"/>
                </a:solidFill>
              </a:defRPr>
            </a:lvl2pPr>
            <a:lvl3pPr marL="1143000" indent="-228600">
              <a:buClr>
                <a:srgbClr val="97000C"/>
              </a:buClr>
              <a:buSzPct val="90000"/>
              <a:buFont typeface="Arial" pitchFamily="34" charset="0"/>
              <a:buChar char="•"/>
              <a:defRPr>
                <a:solidFill>
                  <a:srgbClr val="68676C"/>
                </a:solidFill>
              </a:defRPr>
            </a:lvl3pPr>
            <a:lvl4pPr marL="1600200" indent="-228600">
              <a:buClr>
                <a:srgbClr val="97000C"/>
              </a:buClr>
              <a:buSzPct val="90000"/>
              <a:buFont typeface="Arial" pitchFamily="34" charset="0"/>
              <a:buChar char="•"/>
              <a:defRPr>
                <a:solidFill>
                  <a:srgbClr val="68676C"/>
                </a:solidFill>
              </a:defRPr>
            </a:lvl4pPr>
            <a:lvl5pPr marL="2057400" indent="-228600">
              <a:buClr>
                <a:srgbClr val="97000C"/>
              </a:buClr>
              <a:buSzPct val="90000"/>
              <a:buFont typeface="Arial" pitchFamily="34" charset="0"/>
              <a:buChar char="•"/>
              <a:defRPr>
                <a:solidFill>
                  <a:srgbClr val="68676C"/>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ianummer 5"/>
          <p:cNvSpPr>
            <a:spLocks noGrp="1"/>
          </p:cNvSpPr>
          <p:nvPr>
            <p:ph type="sldNum" sz="quarter" idx="10"/>
          </p:nvPr>
        </p:nvSpPr>
        <p:spPr>
          <a:xfrm>
            <a:off x="7010400" y="6475413"/>
            <a:ext cx="2133600" cy="365125"/>
          </a:xfrm>
        </p:spPr>
        <p:txBody>
          <a:bodyPr/>
          <a:lstStyle>
            <a:lvl1pPr>
              <a:defRPr/>
            </a:lvl1pPr>
          </a:lstStyle>
          <a:p>
            <a:fld id="{5A4428DF-875B-4297-A3FE-2FF1E430C5C5}" type="slidenum">
              <a:rPr lang="nl-BE"/>
              <a:pPr/>
              <a:t>‹nr.›</a:t>
            </a:fld>
            <a:endParaRPr lang="nl-BE"/>
          </a:p>
        </p:txBody>
      </p:sp>
      <p:sp>
        <p:nvSpPr>
          <p:cNvPr id="6" name="Tijdelijke aanduiding voor datum 3"/>
          <p:cNvSpPr>
            <a:spLocks noGrp="1"/>
          </p:cNvSpPr>
          <p:nvPr>
            <p:ph type="dt" sz="half" idx="2"/>
          </p:nvPr>
        </p:nvSpPr>
        <p:spPr>
          <a:xfrm>
            <a:off x="0" y="649166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E8D1214-B563-44D4-9544-51BEAE8A7C3B}" type="datetimeFigureOut">
              <a:rPr lang="nl-BE"/>
              <a:pPr>
                <a:defRPr/>
              </a:pPr>
              <a:t>6/01/2014</a:t>
            </a:fld>
            <a:endParaRPr lang="nl-BE"/>
          </a:p>
        </p:txBody>
      </p:sp>
    </p:spTree>
    <p:extLst>
      <p:ext uri="{BB962C8B-B14F-4D97-AF65-F5344CB8AC3E}">
        <p14:creationId xmlns:p14="http://schemas.microsoft.com/office/powerpoint/2010/main" val="202234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4400"/>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p>
            <a:fld id="{793CE945-CBC2-45EF-9BB7-03E3B32C7B31}" type="datetimeFigureOut">
              <a:rPr lang="nl-BE" smtClean="0"/>
              <a:t>6/01/2014</a:t>
            </a:fld>
            <a:endParaRPr lang="nl-BE" dirty="0"/>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23C9428-278B-4AC7-8DAF-42DAB4DA8378}" type="slidenum">
              <a:rPr lang="nl-BE" smtClean="0"/>
              <a:t>‹nr.›</a:t>
            </a:fld>
            <a:endParaRPr lang="nl-BE"/>
          </a:p>
        </p:txBody>
      </p:sp>
    </p:spTree>
    <p:extLst>
      <p:ext uri="{BB962C8B-B14F-4D97-AF65-F5344CB8AC3E}">
        <p14:creationId xmlns:p14="http://schemas.microsoft.com/office/powerpoint/2010/main" val="416299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ianummer 2"/>
          <p:cNvSpPr>
            <a:spLocks noGrp="1"/>
          </p:cNvSpPr>
          <p:nvPr>
            <p:ph type="sldNum" sz="quarter" idx="10"/>
          </p:nvPr>
        </p:nvSpPr>
        <p:spPr/>
        <p:txBody>
          <a:bodyPr/>
          <a:lstStyle>
            <a:lvl1pPr>
              <a:defRPr/>
            </a:lvl1pPr>
          </a:lstStyle>
          <a:p>
            <a:r>
              <a:rPr lang="nl-NL"/>
              <a:t>© </a:t>
            </a:r>
            <a:r>
              <a:rPr lang="nl-NL" b="1"/>
              <a:t>artesis</a:t>
            </a:r>
            <a:r>
              <a:rPr lang="nl-NL"/>
              <a:t> 2008 | </a:t>
            </a:r>
            <a:fld id="{2451F2DC-AE96-4B3D-8D88-4333B59DE482}" type="slidenum">
              <a:rPr lang="nl-NL"/>
              <a:pPr/>
              <a:t>‹nr.›</a:t>
            </a:fld>
            <a:endParaRPr lang="nl-NL"/>
          </a:p>
        </p:txBody>
      </p:sp>
    </p:spTree>
    <p:extLst>
      <p:ext uri="{BB962C8B-B14F-4D97-AF65-F5344CB8AC3E}">
        <p14:creationId xmlns:p14="http://schemas.microsoft.com/office/powerpoint/2010/main" val="2128676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dirty="0" smtClean="0"/>
              <a:t>Klik om de stijl te bewerken</a:t>
            </a:r>
            <a:endParaRPr lang="nl-BE" dirty="0"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Calibri" panose="020F0502020204030204" pitchFamily="34" charset="0"/>
                <a:cs typeface="+mn-cs"/>
              </a:defRPr>
            </a:lvl1pPr>
          </a:lstStyle>
          <a:p>
            <a:pPr>
              <a:defRPr/>
            </a:pPr>
            <a:fld id="{8E8D1214-B563-44D4-9544-51BEAE8A7C3B}" type="datetimeFigureOut">
              <a:rPr lang="nl-BE" smtClean="0"/>
              <a:pPr>
                <a:defRPr/>
              </a:pPr>
              <a:t>6/01/2014</a:t>
            </a:fld>
            <a:endParaRPr lang="nl-BE"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tint val="75000"/>
                  </a:schemeClr>
                </a:solidFill>
                <a:latin typeface="Calibri" panose="020F0502020204030204" pitchFamily="34" charset="0"/>
                <a:cs typeface="+mn-cs"/>
              </a:defRPr>
            </a:lvl1pPr>
          </a:lstStyle>
          <a:p>
            <a:pPr>
              <a:defRPr/>
            </a:pPr>
            <a:endParaRPr lang="nl-BE"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29292"/>
                </a:solidFill>
                <a:latin typeface="Calibri" panose="020F0502020204030204" pitchFamily="34" charset="0"/>
              </a:defRPr>
            </a:lvl1pPr>
          </a:lstStyle>
          <a:p>
            <a:fld id="{C451BC8B-5963-4D7C-8E58-FED650AA0184}" type="slidenum">
              <a:rPr lang="nl-BE" smtClean="0"/>
              <a:pPr/>
              <a:t>‹nr.›</a:t>
            </a:fld>
            <a:endParaRPr lang="nl-BE" dirty="0"/>
          </a:p>
        </p:txBody>
      </p:sp>
    </p:spTree>
  </p:cSld>
  <p:clrMap bg1="lt1" tx1="dk1" bg2="lt2" tx2="dk2" accent1="accent1" accent2="accent2" accent3="accent3" accent4="accent4" accent5="accent5" accent6="accent6" hlink="hlink" folHlink="folHlink"/>
  <p:sldLayoutIdLst>
    <p:sldLayoutId id="2147483674" r:id="rId1"/>
    <p:sldLayoutId id="2147483677" r:id="rId2"/>
    <p:sldLayoutId id="2147483681" r:id="rId3"/>
    <p:sldLayoutId id="2147483682" r:id="rId4"/>
  </p:sldLayoutIdLst>
  <p:timing>
    <p:tnLst>
      <p:par>
        <p:cTn id="1" dur="indefinite" restart="never" nodeType="tmRoot"/>
      </p:par>
    </p:tnLst>
  </p:timing>
  <p:txStyles>
    <p:titleStyle>
      <a:lvl1pPr algn="l" rtl="0" fontAlgn="base">
        <a:spcBef>
          <a:spcPct val="0"/>
        </a:spcBef>
        <a:spcAft>
          <a:spcPct val="0"/>
        </a:spcAft>
        <a:defRPr sz="2800" b="1" kern="1200">
          <a:solidFill>
            <a:schemeClr val="tx1"/>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kickstarter.com/" TargetMode="External"/><Relationship Id="rId2" Type="http://schemas.openxmlformats.org/officeDocument/2006/relationships/hyperlink" Target="http://www.ideaswatch.com/"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tomptrs/ProjectICT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Iterative_and_incremental_development" TargetMode="External"/><Relationship Id="rId2" Type="http://schemas.openxmlformats.org/officeDocument/2006/relationships/hyperlink" Target="http://en.wikipedia.org/wiki/Software_development_methodologi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Timeboxing" TargetMode="External"/><Relationship Id="rId4" Type="http://schemas.openxmlformats.org/officeDocument/2006/relationships/hyperlink" Target="http://en.wikipedia.org/wiki/Cross-functional_tea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mountaingoatsoftware.com/topics/user-storie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youtube.com/watch?feature=player_embedded&amp;v=FAPFQpSNiNw" TargetMode="Externa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youtube.com/watch?feature=player_embedded&amp;v=yo5UaCgMzwY" TargetMode="External"/><Relationship Id="rId11" Type="http://schemas.openxmlformats.org/officeDocument/2006/relationships/image" Target="../media/image9.png"/><Relationship Id="rId5" Type="http://schemas.openxmlformats.org/officeDocument/2006/relationships/image" Target="../media/image6.jpeg"/><Relationship Id="rId10" Type="http://schemas.openxmlformats.org/officeDocument/2006/relationships/hyperlink" Target="http://www.youtube.com/watch?feature=player_embedded&amp;v=KjYPR4leJWI" TargetMode="External"/><Relationship Id="rId4" Type="http://schemas.openxmlformats.org/officeDocument/2006/relationships/image" Target="../media/image5.jpe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omptrs/ProjectICT4" TargetMode="External"/><Relationship Id="rId2" Type="http://schemas.openxmlformats.org/officeDocument/2006/relationships/hyperlink" Target="https://github.com/tomptrs/ProjectICT4/blob/master/MobileTemplate.zi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smtClean="0"/>
              <a:t>Project ICT 4</a:t>
            </a:r>
            <a:endParaRPr lang="en-US" dirty="0"/>
          </a:p>
        </p:txBody>
      </p:sp>
      <p:sp>
        <p:nvSpPr>
          <p:cNvPr id="3" name="Ondertitel 2"/>
          <p:cNvSpPr>
            <a:spLocks noGrp="1"/>
          </p:cNvSpPr>
          <p:nvPr>
            <p:ph type="subTitle" idx="1"/>
          </p:nvPr>
        </p:nvSpPr>
        <p:spPr/>
        <p:txBody>
          <a:bodyPr/>
          <a:lstStyle/>
          <a:p>
            <a:r>
              <a:rPr lang="en-US" dirty="0" smtClean="0"/>
              <a:t>Tom Peeters</a:t>
            </a:r>
            <a:endParaRPr lang="en-US" dirty="0"/>
          </a:p>
        </p:txBody>
      </p:sp>
    </p:spTree>
    <p:extLst>
      <p:ext uri="{BB962C8B-B14F-4D97-AF65-F5344CB8AC3E}">
        <p14:creationId xmlns:p14="http://schemas.microsoft.com/office/powerpoint/2010/main" val="2461100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Building a Hybrid Mobile App</a:t>
            </a:r>
            <a:endParaRPr lang="en-US" b="1" dirty="0"/>
          </a:p>
          <a:p>
            <a:pPr lvl="1"/>
            <a:r>
              <a:rPr lang="en-US" dirty="0" smtClean="0"/>
              <a:t>“Think Social”</a:t>
            </a:r>
          </a:p>
          <a:p>
            <a:pPr lvl="1"/>
            <a:endParaRPr lang="en-US" dirty="0"/>
          </a:p>
          <a:p>
            <a:pPr lvl="1"/>
            <a:r>
              <a:rPr lang="en-US" sz="2000" dirty="0" smtClean="0"/>
              <a:t>Facebook, twitter, LinkedIn, Google+, </a:t>
            </a:r>
            <a:r>
              <a:rPr lang="en-US" sz="2000" dirty="0" err="1" smtClean="0"/>
              <a:t>Pintrest</a:t>
            </a:r>
            <a:r>
              <a:rPr lang="en-US" sz="2000" dirty="0" smtClean="0"/>
              <a:t>, Instagram, Flickr, </a:t>
            </a:r>
            <a:r>
              <a:rPr lang="en-US" sz="2000" dirty="0" err="1" smtClean="0"/>
              <a:t>Reddit</a:t>
            </a:r>
            <a:r>
              <a:rPr lang="en-US" sz="2000" dirty="0" smtClean="0"/>
              <a:t>,..</a:t>
            </a:r>
          </a:p>
          <a:p>
            <a:pPr lvl="1"/>
            <a:r>
              <a:rPr lang="en-US" sz="2000" i="1" dirty="0" smtClean="0"/>
              <a:t>Social networking is influential enough to spark civil wars</a:t>
            </a:r>
          </a:p>
          <a:p>
            <a:pPr lvl="1"/>
            <a:endParaRPr lang="en-US" sz="2000" dirty="0" smtClean="0"/>
          </a:p>
          <a:p>
            <a:pPr lvl="1"/>
            <a:r>
              <a:rPr lang="en-US" sz="2000" dirty="0" smtClean="0"/>
              <a:t>Facebook: 1Billion monthly active users ( in 8,5 years)</a:t>
            </a:r>
          </a:p>
          <a:p>
            <a:pPr lvl="2"/>
            <a:r>
              <a:rPr lang="en-US" sz="1600" dirty="0" smtClean="0"/>
              <a:t>1*10^9 / ( 8,5 * 365 ) = 322,320 / 86400 = 4 Persons / Second</a:t>
            </a:r>
            <a:endParaRPr lang="en-US" dirty="0"/>
          </a:p>
          <a:p>
            <a:pPr lvl="1"/>
            <a:r>
              <a:rPr lang="en-US" sz="2000" dirty="0" smtClean="0"/>
              <a:t>Social network: free, 1 click link</a:t>
            </a:r>
          </a:p>
          <a:p>
            <a:pPr lvl="1"/>
            <a:endParaRPr lang="en-US" sz="2000" dirty="0" smtClean="0"/>
          </a:p>
          <a:p>
            <a:pPr lvl="1"/>
            <a:r>
              <a:rPr lang="en-US" sz="2000" dirty="0" smtClean="0"/>
              <a:t>Mobile: travel to store, not free ( &gt; 100 euro), but fastest </a:t>
            </a:r>
            <a:r>
              <a:rPr lang="en-US" sz="2000" dirty="0"/>
              <a:t>growing technology</a:t>
            </a:r>
            <a:r>
              <a:rPr lang="en-US" dirty="0"/>
              <a:t/>
            </a:r>
            <a:br>
              <a:rPr lang="en-US" dirty="0"/>
            </a:br>
            <a:r>
              <a:rPr lang="en-US" sz="1600" dirty="0" smtClean="0"/>
              <a:t>1.5*10^9 </a:t>
            </a:r>
            <a:r>
              <a:rPr lang="en-US" sz="1600" dirty="0"/>
              <a:t>/ ( </a:t>
            </a:r>
            <a:r>
              <a:rPr lang="en-US" sz="1600" dirty="0" smtClean="0"/>
              <a:t>74*30,5 </a:t>
            </a:r>
            <a:r>
              <a:rPr lang="en-US" sz="1600" dirty="0"/>
              <a:t>) = </a:t>
            </a:r>
            <a:r>
              <a:rPr lang="en-US" sz="1600" dirty="0" smtClean="0"/>
              <a:t>6,65*10^5 (=avg. number of smartphones bought per day since </a:t>
            </a:r>
            <a:r>
              <a:rPr lang="en-US" sz="1600" dirty="0" err="1" smtClean="0"/>
              <a:t>june</a:t>
            </a:r>
            <a:r>
              <a:rPr lang="en-US" sz="1600" dirty="0" smtClean="0"/>
              <a:t> 2007 (launch iPhone)</a:t>
            </a:r>
            <a:endParaRPr lang="en-US" dirty="0" smtClean="0"/>
          </a:p>
          <a:p>
            <a:pPr marL="457200" lvl="1" indent="0">
              <a:buNone/>
            </a:pPr>
            <a:r>
              <a:rPr lang="en-US" sz="2000" b="1" dirty="0" smtClean="0">
                <a:solidFill>
                  <a:schemeClr val="tx2"/>
                </a:solidFill>
              </a:rPr>
              <a:t>=&gt; Why Social Media is interested in mobile market*</a:t>
            </a:r>
          </a:p>
          <a:p>
            <a:pPr lvl="1"/>
            <a:endParaRPr lang="en-US"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365384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143000"/>
            <a:ext cx="8435280" cy="5382344"/>
          </a:xfrm>
        </p:spPr>
        <p:txBody>
          <a:bodyPr/>
          <a:lstStyle/>
          <a:p>
            <a:r>
              <a:rPr lang="en-US" b="1" dirty="0" smtClean="0"/>
              <a:t>Building </a:t>
            </a:r>
            <a:r>
              <a:rPr lang="en-US" b="1" dirty="0"/>
              <a:t>a Hybrid Mobile App</a:t>
            </a:r>
          </a:p>
          <a:p>
            <a:pPr lvl="1"/>
            <a:endParaRPr lang="en-US" dirty="0">
              <a:solidFill>
                <a:schemeClr val="bg1">
                  <a:lumMod val="85000"/>
                </a:schemeClr>
              </a:solidFill>
            </a:endParaRPr>
          </a:p>
          <a:p>
            <a:pPr lvl="1"/>
            <a:r>
              <a:rPr lang="en-US" dirty="0" smtClean="0">
                <a:solidFill>
                  <a:schemeClr val="tx1"/>
                </a:solidFill>
              </a:rPr>
              <a:t>Think </a:t>
            </a:r>
            <a:r>
              <a:rPr lang="en-US" dirty="0">
                <a:solidFill>
                  <a:schemeClr val="tx1"/>
                </a:solidFill>
              </a:rPr>
              <a:t>on Target Audience</a:t>
            </a:r>
          </a:p>
          <a:p>
            <a:pPr lvl="2"/>
            <a:r>
              <a:rPr lang="en-US" dirty="0">
                <a:solidFill>
                  <a:schemeClr val="tx1"/>
                </a:solidFill>
              </a:rPr>
              <a:t>Seek a test audience?</a:t>
            </a:r>
          </a:p>
          <a:p>
            <a:pPr lvl="1"/>
            <a:r>
              <a:rPr lang="en-US" dirty="0">
                <a:solidFill>
                  <a:schemeClr val="tx1"/>
                </a:solidFill>
              </a:rPr>
              <a:t>Check competitors </a:t>
            </a:r>
          </a:p>
          <a:p>
            <a:pPr lvl="2"/>
            <a:r>
              <a:rPr lang="en-US" i="1" dirty="0">
                <a:solidFill>
                  <a:schemeClr val="tx1"/>
                </a:solidFill>
                <a:hlinkClick r:id="rId2"/>
              </a:rPr>
              <a:t>www.ideaswatch.com</a:t>
            </a:r>
            <a:endParaRPr lang="en-US" i="1" dirty="0">
              <a:solidFill>
                <a:schemeClr val="tx1"/>
              </a:solidFill>
            </a:endParaRPr>
          </a:p>
          <a:p>
            <a:pPr lvl="2"/>
            <a:r>
              <a:rPr lang="en-US" i="1" dirty="0">
                <a:solidFill>
                  <a:schemeClr val="tx1"/>
                </a:solidFill>
                <a:hlinkClick r:id="rId3"/>
              </a:rPr>
              <a:t>www.kickstarter.com</a:t>
            </a:r>
            <a:endParaRPr lang="en-US" dirty="0">
              <a:solidFill>
                <a:schemeClr val="tx1"/>
              </a:solidFill>
            </a:endParaRPr>
          </a:p>
          <a:p>
            <a:pPr lvl="1"/>
            <a:r>
              <a:rPr lang="en-US" dirty="0">
                <a:solidFill>
                  <a:schemeClr val="tx1"/>
                </a:solidFill>
              </a:rPr>
              <a:t>Spread the word</a:t>
            </a:r>
          </a:p>
          <a:p>
            <a:pPr lvl="2"/>
            <a:r>
              <a:rPr lang="en-US" dirty="0" smtClean="0">
                <a:solidFill>
                  <a:schemeClr val="tx1"/>
                </a:solidFill>
              </a:rPr>
              <a:t>Marketing</a:t>
            </a:r>
          </a:p>
          <a:p>
            <a:pPr lvl="2"/>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pPr lvl="1"/>
            <a:r>
              <a:rPr lang="en-US" i="1" dirty="0" smtClean="0">
                <a:solidFill>
                  <a:schemeClr val="tx1"/>
                </a:solidFill>
              </a:rPr>
              <a:t>*</a:t>
            </a:r>
            <a:r>
              <a:rPr lang="en-US" i="1" dirty="0" err="1" smtClean="0">
                <a:solidFill>
                  <a:schemeClr val="tx1"/>
                </a:solidFill>
              </a:rPr>
              <a:t>Todo</a:t>
            </a:r>
            <a:r>
              <a:rPr lang="en-US" i="1" dirty="0" smtClean="0">
                <a:solidFill>
                  <a:schemeClr val="tx1"/>
                </a:solidFill>
              </a:rPr>
              <a:t>: Fill Project ICT 4 blueprint doc</a:t>
            </a:r>
            <a:br>
              <a:rPr lang="en-US" i="1" dirty="0" smtClean="0">
                <a:solidFill>
                  <a:schemeClr val="tx1"/>
                </a:solidFill>
              </a:rPr>
            </a:br>
            <a:r>
              <a:rPr lang="en-US" sz="1800" i="1" dirty="0">
                <a:hlinkClick r:id="rId4"/>
              </a:rPr>
              <a:t>https://github.com/tomptrs/ProjectICT4</a:t>
            </a:r>
            <a:endParaRPr lang="en-US" sz="1800" i="1" dirty="0">
              <a:solidFill>
                <a:schemeClr val="tx1"/>
              </a:solidFill>
            </a:endParaRPr>
          </a:p>
          <a:p>
            <a:pPr lvl="1"/>
            <a:endParaRPr lang="en-US" dirty="0">
              <a:solidFill>
                <a:schemeClr val="tx1"/>
              </a:solidFill>
            </a:endParaRPr>
          </a:p>
          <a:p>
            <a:endParaRPr lang="en-US" dirty="0"/>
          </a:p>
        </p:txBody>
      </p:sp>
      <p:pic>
        <p:nvPicPr>
          <p:cNvPr id="4" name="Afbeelding 3"/>
          <p:cNvPicPr>
            <a:picLocks noChangeAspect="1"/>
          </p:cNvPicPr>
          <p:nvPr/>
        </p:nvPicPr>
        <p:blipFill>
          <a:blip r:embed="rId5"/>
          <a:stretch>
            <a:fillRect/>
          </a:stretch>
        </p:blipFill>
        <p:spPr>
          <a:xfrm rot="5400000">
            <a:off x="4634076" y="2233613"/>
            <a:ext cx="6162675" cy="2838450"/>
          </a:xfrm>
          <a:prstGeom prst="rect">
            <a:avLst/>
          </a:prstGeom>
        </p:spPr>
      </p:pic>
    </p:spTree>
    <p:extLst>
      <p:ext uri="{BB962C8B-B14F-4D97-AF65-F5344CB8AC3E}">
        <p14:creationId xmlns:p14="http://schemas.microsoft.com/office/powerpoint/2010/main" val="2327435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 After the Eureka Moment</a:t>
            </a:r>
            <a:endParaRPr lang="en-US"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12976"/>
            <a:ext cx="9396535" cy="3645024"/>
          </a:xfrm>
        </p:spPr>
      </p:pic>
      <p:sp>
        <p:nvSpPr>
          <p:cNvPr id="5" name="Tijdelijke aanduiding voor inhoud 2"/>
          <p:cNvSpPr txBox="1">
            <a:spLocks/>
          </p:cNvSpPr>
          <p:nvPr/>
        </p:nvSpPr>
        <p:spPr bwMode="auto">
          <a:xfrm>
            <a:off x="313184" y="980728"/>
            <a:ext cx="8435280"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Building a Hybrid Mobile App</a:t>
            </a:r>
          </a:p>
          <a:p>
            <a:pPr marL="0" indent="0">
              <a:buNone/>
            </a:pPr>
            <a:r>
              <a:rPr lang="en-US" sz="2400" dirty="0" smtClean="0"/>
              <a:t>	it has become popular in the startup community to say 	things like “execution is everything” and “ideas don’t 	matter”. But the reality is that ideas do matter, just not in 	the narrow sense in which startup ideas are popularly 	defined.</a:t>
            </a:r>
            <a:r>
              <a:rPr lang="en-US" dirty="0"/>
              <a:t/>
            </a:r>
            <a:br>
              <a:rPr lang="en-US" dirty="0"/>
            </a:br>
            <a:r>
              <a:rPr lang="en-US" dirty="0"/>
              <a:t/>
            </a:r>
            <a:br>
              <a:rPr lang="en-US" dirty="0"/>
            </a:br>
            <a:endParaRPr lang="en-US" dirty="0" smtClean="0"/>
          </a:p>
        </p:txBody>
      </p:sp>
    </p:spTree>
    <p:extLst>
      <p:ext uri="{BB962C8B-B14F-4D97-AF65-F5344CB8AC3E}">
        <p14:creationId xmlns:p14="http://schemas.microsoft.com/office/powerpoint/2010/main" val="1497683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 Process Tools</a:t>
            </a:r>
            <a:endParaRPr lang="en-US" dirty="0"/>
          </a:p>
        </p:txBody>
      </p:sp>
      <p:sp>
        <p:nvSpPr>
          <p:cNvPr id="3" name="Tijdelijke aanduiding voor inhoud 2"/>
          <p:cNvSpPr>
            <a:spLocks noGrp="1"/>
          </p:cNvSpPr>
          <p:nvPr>
            <p:ph idx="1"/>
          </p:nvPr>
        </p:nvSpPr>
        <p:spPr/>
        <p:txBody>
          <a:bodyPr/>
          <a:lstStyle/>
          <a:p>
            <a:endParaRPr lang="en-US"/>
          </a:p>
        </p:txBody>
      </p:sp>
    </p:spTree>
    <p:extLst>
      <p:ext uri="{BB962C8B-B14F-4D97-AF65-F5344CB8AC3E}">
        <p14:creationId xmlns:p14="http://schemas.microsoft.com/office/powerpoint/2010/main" val="4074924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We’re losing the relay race</a:t>
            </a:r>
            <a:endParaRPr lang="en-US" dirty="0"/>
          </a:p>
        </p:txBody>
      </p:sp>
      <p:sp>
        <p:nvSpPr>
          <p:cNvPr id="3" name="Tijdelijke aanduiding voor inhoud 2"/>
          <p:cNvSpPr>
            <a:spLocks noGrp="1"/>
          </p:cNvSpPr>
          <p:nvPr>
            <p:ph idx="1"/>
          </p:nvPr>
        </p:nvSpPr>
        <p:spPr/>
        <p:txBody>
          <a:bodyPr/>
          <a:lstStyle/>
          <a:p>
            <a:r>
              <a:rPr lang="en-US" dirty="0" smtClean="0"/>
              <a:t>Companies have discovered that it takes more than high quality, low cost and differentiation to excel. It also takes speed and flexibility. This calls for a different approach</a:t>
            </a:r>
          </a:p>
          <a:p>
            <a:r>
              <a:rPr lang="en-US" b="1" dirty="0" smtClean="0"/>
              <a:t>Traditional sequential </a:t>
            </a:r>
            <a:r>
              <a:rPr lang="en-US" dirty="0" smtClean="0"/>
              <a:t>or</a:t>
            </a:r>
            <a:r>
              <a:rPr lang="en-US" b="1" dirty="0" smtClean="0"/>
              <a:t> relay race</a:t>
            </a:r>
            <a:r>
              <a:rPr lang="en-US" dirty="0" smtClean="0"/>
              <a:t> approach may conflict goals of maximum speed &amp; flexibility</a:t>
            </a:r>
          </a:p>
          <a:p>
            <a:r>
              <a:rPr lang="en-US" dirty="0" smtClean="0"/>
              <a:t>A rugby approach – where a team tries to go the distance as a unit, passing the ball back and forth may better serve today’ competitive requirements.</a:t>
            </a:r>
          </a:p>
          <a:p>
            <a:endParaRPr lang="en-US" dirty="0"/>
          </a:p>
          <a:p>
            <a:endParaRPr lang="en-US" dirty="0" smtClean="0"/>
          </a:p>
          <a:p>
            <a:r>
              <a:rPr lang="en-US" sz="1800" i="1" dirty="0" smtClean="0"/>
              <a:t>“</a:t>
            </a:r>
            <a:r>
              <a:rPr lang="en-US" sz="1800" i="1" dirty="0" err="1" smtClean="0"/>
              <a:t>Herotaka</a:t>
            </a:r>
            <a:r>
              <a:rPr lang="en-US" sz="1800" i="1" dirty="0" smtClean="0"/>
              <a:t> Takeuchi and </a:t>
            </a:r>
            <a:r>
              <a:rPr lang="en-US" sz="1800" i="1" dirty="0" err="1" smtClean="0"/>
              <a:t>Ikujiro</a:t>
            </a:r>
            <a:r>
              <a:rPr lang="en-US" sz="1800" i="1" dirty="0" smtClean="0"/>
              <a:t> </a:t>
            </a:r>
            <a:r>
              <a:rPr lang="en-US" sz="1800" i="1" dirty="0" err="1" smtClean="0"/>
              <a:t>Nonaka</a:t>
            </a:r>
            <a:r>
              <a:rPr lang="en-US" sz="1800" i="1" dirty="0" smtClean="0"/>
              <a:t>, Harvard Business Review (1986)”</a:t>
            </a:r>
            <a:endParaRPr lang="en-US" sz="1800" i="1" dirty="0"/>
          </a:p>
        </p:txBody>
      </p:sp>
    </p:spTree>
    <p:extLst>
      <p:ext uri="{BB962C8B-B14F-4D97-AF65-F5344CB8AC3E}">
        <p14:creationId xmlns:p14="http://schemas.microsoft.com/office/powerpoint/2010/main" val="2859522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Agile Software Development</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a:t>Agile software development</a:t>
            </a:r>
            <a:r>
              <a:rPr lang="en-US" dirty="0"/>
              <a:t> is a group of </a:t>
            </a:r>
            <a:r>
              <a:rPr lang="en-US" dirty="0">
                <a:hlinkClick r:id="rId2" tooltip="Software development methodologies"/>
              </a:rPr>
              <a:t>software development methods</a:t>
            </a:r>
            <a:r>
              <a:rPr lang="en-US" dirty="0"/>
              <a:t> based on </a:t>
            </a:r>
            <a:r>
              <a:rPr lang="en-US" dirty="0" smtClean="0">
                <a:hlinkClick r:id="rId3" tooltip="Iterative and incremental development"/>
              </a:rPr>
              <a:t>incremental </a:t>
            </a:r>
            <a:r>
              <a:rPr lang="en-US" dirty="0">
                <a:hlinkClick r:id="rId3" tooltip="Iterative and incremental development"/>
              </a:rPr>
              <a:t>development</a:t>
            </a:r>
            <a:r>
              <a:rPr lang="en-US" dirty="0"/>
              <a:t>, where requirements and solutions evolve through collaboration between self-organizing, </a:t>
            </a:r>
            <a:r>
              <a:rPr lang="en-US" dirty="0">
                <a:hlinkClick r:id="rId4" tooltip="Cross-functional team"/>
              </a:rPr>
              <a:t>cross-functional teams</a:t>
            </a:r>
            <a:r>
              <a:rPr lang="en-US" dirty="0"/>
              <a:t>. </a:t>
            </a:r>
            <a:endParaRPr lang="en-US" dirty="0" smtClean="0"/>
          </a:p>
          <a:p>
            <a:pPr marL="0" indent="0">
              <a:buNone/>
            </a:pPr>
            <a:r>
              <a:rPr lang="en-US" dirty="0"/>
              <a:t>	</a:t>
            </a:r>
            <a:endParaRPr lang="en-US" dirty="0" smtClean="0"/>
          </a:p>
          <a:p>
            <a:pPr marL="0" indent="0">
              <a:buNone/>
            </a:pPr>
            <a:r>
              <a:rPr lang="en-US" dirty="0"/>
              <a:t>	</a:t>
            </a:r>
            <a:r>
              <a:rPr lang="en-US" dirty="0" smtClean="0"/>
              <a:t>It </a:t>
            </a:r>
            <a:r>
              <a:rPr lang="en-US" dirty="0"/>
              <a:t>promotes adaptive planning, evolutionary </a:t>
            </a:r>
            <a:r>
              <a:rPr lang="en-US" dirty="0" smtClean="0"/>
              <a:t>	development </a:t>
            </a:r>
            <a:r>
              <a:rPr lang="en-US" dirty="0"/>
              <a:t>and delivery, a </a:t>
            </a:r>
            <a:r>
              <a:rPr lang="en-US" dirty="0">
                <a:hlinkClick r:id="rId5" tooltip="Timeboxing"/>
              </a:rPr>
              <a:t>time-boxed</a:t>
            </a:r>
            <a:r>
              <a:rPr lang="en-US" dirty="0"/>
              <a:t> iterative </a:t>
            </a:r>
            <a:r>
              <a:rPr lang="en-US" dirty="0" smtClean="0"/>
              <a:t>	approach</a:t>
            </a:r>
            <a:r>
              <a:rPr lang="en-US" dirty="0"/>
              <a:t>, and encourages rapid and flexible </a:t>
            </a:r>
            <a:r>
              <a:rPr lang="en-US" dirty="0" smtClean="0"/>
              <a:t>	</a:t>
            </a:r>
            <a:r>
              <a:rPr lang="en-US" u="sng" dirty="0" smtClean="0"/>
              <a:t>response </a:t>
            </a:r>
            <a:r>
              <a:rPr lang="en-US" u="sng" dirty="0"/>
              <a:t>to change</a:t>
            </a:r>
            <a:r>
              <a:rPr lang="en-US" u="sng" dirty="0" smtClean="0"/>
              <a:t>.</a:t>
            </a:r>
          </a:p>
          <a:p>
            <a:endParaRPr lang="en-US" dirty="0"/>
          </a:p>
        </p:txBody>
      </p:sp>
      <p:sp>
        <p:nvSpPr>
          <p:cNvPr id="4" name="Tekstvak 3"/>
          <p:cNvSpPr txBox="1"/>
          <p:nvPr/>
        </p:nvSpPr>
        <p:spPr>
          <a:xfrm>
            <a:off x="3010775" y="6506180"/>
            <a:ext cx="6165470" cy="523220"/>
          </a:xfrm>
          <a:prstGeom prst="rect">
            <a:avLst/>
          </a:prstGeom>
          <a:noFill/>
        </p:spPr>
        <p:txBody>
          <a:bodyPr wrap="none" rtlCol="0">
            <a:spAutoFit/>
          </a:bodyPr>
          <a:lstStyle/>
          <a:p>
            <a:r>
              <a:rPr lang="en-US" sz="1400" i="1" dirty="0" smtClean="0">
                <a:solidFill>
                  <a:schemeClr val="bg1">
                    <a:lumMod val="85000"/>
                  </a:schemeClr>
                </a:solidFill>
              </a:rPr>
              <a:t>Source: Wikipedia</a:t>
            </a:r>
            <a:r>
              <a:rPr lang="en-US" sz="1400" i="1" dirty="0">
                <a:solidFill>
                  <a:schemeClr val="bg1">
                    <a:lumMod val="85000"/>
                  </a:schemeClr>
                </a:solidFill>
              </a:rPr>
              <a:t>: </a:t>
            </a:r>
            <a:r>
              <a:rPr lang="en-US" sz="1400" i="1" dirty="0">
                <a:solidFill>
                  <a:schemeClr val="bg1">
                    <a:lumMod val="85000"/>
                  </a:schemeClr>
                </a:solidFill>
                <a:hlinkClick r:id="rId6"/>
              </a:rPr>
              <a:t>http://en.wikipedia.org/wiki/Agile_software_development</a:t>
            </a:r>
            <a:endParaRPr lang="en-US" sz="1400" i="1" dirty="0">
              <a:solidFill>
                <a:schemeClr val="bg1">
                  <a:lumMod val="85000"/>
                </a:schemeClr>
              </a:solidFill>
            </a:endParaRPr>
          </a:p>
          <a:p>
            <a:endParaRPr lang="en-US" sz="1400" dirty="0">
              <a:solidFill>
                <a:schemeClr val="bg1">
                  <a:lumMod val="85000"/>
                </a:schemeClr>
              </a:solidFill>
            </a:endParaRPr>
          </a:p>
        </p:txBody>
      </p:sp>
    </p:spTree>
    <p:extLst>
      <p:ext uri="{BB962C8B-B14F-4D97-AF65-F5344CB8AC3E}">
        <p14:creationId xmlns:p14="http://schemas.microsoft.com/office/powerpoint/2010/main" val="3026055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3600" dirty="0" err="1" smtClean="0"/>
              <a:t>What</a:t>
            </a:r>
            <a:r>
              <a:rPr lang="nl-BE" sz="3600" dirty="0" smtClean="0"/>
              <a:t> </a:t>
            </a:r>
            <a:r>
              <a:rPr lang="nl-BE" sz="3600" dirty="0" err="1" smtClean="0"/>
              <a:t>makes</a:t>
            </a:r>
            <a:r>
              <a:rPr lang="nl-BE" sz="3600" dirty="0" smtClean="0"/>
              <a:t> a project </a:t>
            </a:r>
            <a:r>
              <a:rPr lang="nl-BE" sz="3600" i="1" dirty="0" smtClean="0"/>
              <a:t>“Agile”</a:t>
            </a:r>
            <a:endParaRPr lang="nl-BE" sz="3600"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t>Short </a:t>
            </a:r>
            <a:r>
              <a:rPr lang="nl-NL" dirty="0" err="1" smtClean="0"/>
              <a:t>Iterations</a:t>
            </a:r>
            <a:endParaRPr lang="nl-NL" dirty="0" smtClean="0"/>
          </a:p>
          <a:p>
            <a:pPr lvl="1"/>
            <a:r>
              <a:rPr lang="nl-NL" dirty="0" smtClean="0"/>
              <a:t>Do software analysis, design, </a:t>
            </a:r>
            <a:r>
              <a:rPr lang="nl-NL" dirty="0" err="1" smtClean="0"/>
              <a:t>development</a:t>
            </a:r>
            <a:r>
              <a:rPr lang="nl-NL" dirty="0" smtClean="0"/>
              <a:t>, </a:t>
            </a:r>
            <a:r>
              <a:rPr lang="nl-NL" dirty="0" err="1" smtClean="0"/>
              <a:t>testing</a:t>
            </a:r>
            <a:r>
              <a:rPr lang="nl-NL" dirty="0" smtClean="0"/>
              <a:t>, </a:t>
            </a:r>
            <a:r>
              <a:rPr lang="nl-NL" dirty="0" err="1" smtClean="0"/>
              <a:t>acceptance</a:t>
            </a:r>
            <a:r>
              <a:rPr lang="nl-NL" dirty="0" smtClean="0"/>
              <a:t> </a:t>
            </a:r>
            <a:r>
              <a:rPr lang="nl-NL" dirty="0" err="1" smtClean="0"/>
              <a:t>and</a:t>
            </a:r>
            <a:r>
              <a:rPr lang="nl-NL" dirty="0" smtClean="0"/>
              <a:t> </a:t>
            </a:r>
            <a:r>
              <a:rPr lang="nl-NL" dirty="0" err="1" smtClean="0"/>
              <a:t>deployment</a:t>
            </a:r>
            <a:r>
              <a:rPr lang="nl-NL" dirty="0" smtClean="0"/>
              <a:t> </a:t>
            </a:r>
            <a:r>
              <a:rPr lang="nl-NL" dirty="0" err="1" smtClean="0"/>
              <a:t>for</a:t>
            </a:r>
            <a:r>
              <a:rPr lang="nl-NL" dirty="0" smtClean="0"/>
              <a:t> a small part</a:t>
            </a:r>
          </a:p>
          <a:p>
            <a:endParaRPr lang="nl-NL" dirty="0" smtClean="0"/>
          </a:p>
          <a:p>
            <a:r>
              <a:rPr lang="nl-NL" dirty="0" smtClean="0"/>
              <a:t>Collaborating teams</a:t>
            </a:r>
          </a:p>
          <a:p>
            <a:pPr lvl="1"/>
            <a:r>
              <a:rPr lang="nl-NL" dirty="0" smtClean="0"/>
              <a:t>People </a:t>
            </a:r>
            <a:r>
              <a:rPr lang="nl-NL" dirty="0" err="1" smtClean="0"/>
              <a:t>don’t</a:t>
            </a:r>
            <a:r>
              <a:rPr lang="nl-NL" dirty="0" smtClean="0"/>
              <a:t> </a:t>
            </a:r>
            <a:r>
              <a:rPr lang="nl-NL" dirty="0" err="1" smtClean="0"/>
              <a:t>work</a:t>
            </a:r>
            <a:r>
              <a:rPr lang="nl-NL" dirty="0" smtClean="0"/>
              <a:t> </a:t>
            </a:r>
            <a:r>
              <a:rPr lang="nl-NL" dirty="0" err="1" smtClean="0"/>
              <a:t>after</a:t>
            </a:r>
            <a:r>
              <a:rPr lang="nl-NL" dirty="0" smtClean="0"/>
              <a:t> </a:t>
            </a:r>
            <a:r>
              <a:rPr lang="nl-NL" dirty="0" err="1" smtClean="0"/>
              <a:t>each</a:t>
            </a:r>
            <a:r>
              <a:rPr lang="nl-NL" dirty="0" smtClean="0"/>
              <a:t> </a:t>
            </a:r>
            <a:r>
              <a:rPr lang="nl-NL" dirty="0" err="1" smtClean="0"/>
              <a:t>other</a:t>
            </a:r>
            <a:r>
              <a:rPr lang="nl-NL" dirty="0" smtClean="0"/>
              <a:t> but WITH </a:t>
            </a:r>
            <a:r>
              <a:rPr lang="nl-NL" dirty="0" err="1" smtClean="0"/>
              <a:t>each</a:t>
            </a:r>
            <a:r>
              <a:rPr lang="nl-NL" dirty="0" smtClean="0"/>
              <a:t> </a:t>
            </a:r>
            <a:r>
              <a:rPr lang="nl-NL" dirty="0" err="1" smtClean="0"/>
              <a:t>other</a:t>
            </a:r>
            <a:endParaRPr lang="nl-NL" dirty="0" smtClean="0"/>
          </a:p>
          <a:p>
            <a:endParaRPr lang="nl-NL" dirty="0"/>
          </a:p>
          <a:p>
            <a:r>
              <a:rPr lang="nl-NL" dirty="0" smtClean="0"/>
              <a:t>Short units of </a:t>
            </a:r>
            <a:r>
              <a:rPr lang="nl-NL" dirty="0" err="1" smtClean="0"/>
              <a:t>work</a:t>
            </a:r>
            <a:endParaRPr lang="nl-NL" dirty="0" smtClean="0"/>
          </a:p>
          <a:p>
            <a:pPr lvl="1"/>
            <a:r>
              <a:rPr lang="nl-NL" dirty="0" err="1" smtClean="0"/>
              <a:t>After</a:t>
            </a:r>
            <a:r>
              <a:rPr lang="nl-NL" dirty="0" smtClean="0"/>
              <a:t> </a:t>
            </a:r>
            <a:r>
              <a:rPr lang="nl-NL" dirty="0" err="1" smtClean="0"/>
              <a:t>every</a:t>
            </a:r>
            <a:r>
              <a:rPr lang="nl-NL" dirty="0" smtClean="0"/>
              <a:t> iteration </a:t>
            </a:r>
            <a:r>
              <a:rPr lang="nl-NL" dirty="0" err="1" smtClean="0"/>
              <a:t>there</a:t>
            </a:r>
            <a:r>
              <a:rPr lang="nl-NL" dirty="0" smtClean="0"/>
              <a:t> is a </a:t>
            </a:r>
            <a:r>
              <a:rPr lang="nl-NL" dirty="0" err="1" smtClean="0"/>
              <a:t>deployment</a:t>
            </a:r>
            <a:r>
              <a:rPr lang="nl-NL" dirty="0" smtClean="0"/>
              <a:t> </a:t>
            </a:r>
            <a:r>
              <a:rPr lang="nl-NL" dirty="0" err="1" smtClean="0"/>
              <a:t>phase</a:t>
            </a:r>
            <a:r>
              <a:rPr lang="nl-NL" dirty="0" smtClean="0"/>
              <a:t/>
            </a:r>
            <a:br>
              <a:rPr lang="nl-NL" dirty="0" smtClean="0"/>
            </a:br>
            <a:endParaRPr lang="nl-NL" dirty="0"/>
          </a:p>
          <a:p>
            <a:r>
              <a:rPr lang="nl-NL" dirty="0" smtClean="0"/>
              <a:t>Changes</a:t>
            </a:r>
          </a:p>
          <a:p>
            <a:pPr lvl="1"/>
            <a:r>
              <a:rPr lang="nl-NL" dirty="0" smtClean="0"/>
              <a:t>At the </a:t>
            </a:r>
            <a:r>
              <a:rPr lang="nl-NL" dirty="0" err="1" smtClean="0"/>
              <a:t>beginning</a:t>
            </a:r>
            <a:r>
              <a:rPr lang="nl-NL" dirty="0" smtClean="0"/>
              <a:t> of </a:t>
            </a:r>
            <a:r>
              <a:rPr lang="nl-NL" dirty="0" err="1" smtClean="0"/>
              <a:t>an</a:t>
            </a:r>
            <a:r>
              <a:rPr lang="nl-NL" dirty="0" smtClean="0"/>
              <a:t> iteration </a:t>
            </a:r>
            <a:r>
              <a:rPr lang="nl-NL" dirty="0" err="1" smtClean="0"/>
              <a:t>backlog</a:t>
            </a:r>
            <a:r>
              <a:rPr lang="nl-NL" dirty="0" smtClean="0"/>
              <a:t> items are </a:t>
            </a:r>
            <a:r>
              <a:rPr lang="nl-NL" dirty="0" err="1" smtClean="0"/>
              <a:t>prioritized</a:t>
            </a:r>
            <a:endParaRPr lang="nl-NL" dirty="0" smtClean="0">
              <a:solidFill>
                <a:srgbClr val="666666"/>
              </a:solidFill>
            </a:endParaRPr>
          </a:p>
          <a:p>
            <a:endParaRPr lang="en-IE" dirty="0"/>
          </a:p>
        </p:txBody>
      </p:sp>
    </p:spTree>
    <p:extLst>
      <p:ext uri="{BB962C8B-B14F-4D97-AF65-F5344CB8AC3E}">
        <p14:creationId xmlns:p14="http://schemas.microsoft.com/office/powerpoint/2010/main" val="746920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What</a:t>
            </a:r>
            <a:r>
              <a:rPr lang="nl-BE" dirty="0"/>
              <a:t> </a:t>
            </a:r>
            <a:r>
              <a:rPr lang="nl-BE" dirty="0" err="1"/>
              <a:t>makes</a:t>
            </a:r>
            <a:r>
              <a:rPr lang="nl-BE" dirty="0"/>
              <a:t> a </a:t>
            </a:r>
            <a:r>
              <a:rPr lang="nl-BE" dirty="0" smtClean="0"/>
              <a:t>project “Agile”</a:t>
            </a:r>
            <a:r>
              <a:rPr lang="nl-BE" i="1" dirty="0" smtClean="0"/>
              <a:t>– cont’d</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Continuous</a:t>
            </a:r>
            <a:r>
              <a:rPr lang="nl-NL" dirty="0" smtClean="0">
                <a:solidFill>
                  <a:srgbClr val="666666"/>
                </a:solidFill>
              </a:rPr>
              <a:t> </a:t>
            </a:r>
            <a:r>
              <a:rPr lang="nl-NL" dirty="0" err="1" smtClean="0">
                <a:solidFill>
                  <a:srgbClr val="666666"/>
                </a:solidFill>
              </a:rPr>
              <a:t>process</a:t>
            </a:r>
            <a:r>
              <a:rPr lang="nl-NL" dirty="0" smtClean="0">
                <a:solidFill>
                  <a:srgbClr val="666666"/>
                </a:solidFill>
              </a:rPr>
              <a:t> of making </a:t>
            </a:r>
            <a:r>
              <a:rPr lang="nl-NL" dirty="0" err="1" smtClean="0">
                <a:solidFill>
                  <a:srgbClr val="666666"/>
                </a:solidFill>
              </a:rPr>
              <a:t>plans</a:t>
            </a:r>
            <a:r>
              <a:rPr lang="nl-NL" dirty="0" smtClean="0">
                <a:solidFill>
                  <a:srgbClr val="666666"/>
                </a:solidFill>
              </a:rPr>
              <a:t> &amp; tests</a:t>
            </a:r>
          </a:p>
          <a:p>
            <a:endParaRPr lang="nl-NL" dirty="0">
              <a:solidFill>
                <a:srgbClr val="666666"/>
              </a:solidFill>
            </a:endParaRPr>
          </a:p>
          <a:p>
            <a:r>
              <a:rPr lang="nl-NL" dirty="0" smtClean="0">
                <a:solidFill>
                  <a:srgbClr val="666666"/>
                </a:solidFill>
              </a:rPr>
              <a:t>Easy </a:t>
            </a:r>
            <a:r>
              <a:rPr lang="nl-NL" dirty="0" err="1" smtClean="0">
                <a:solidFill>
                  <a:srgbClr val="666666"/>
                </a:solidFill>
              </a:rPr>
              <a:t>communication</a:t>
            </a:r>
            <a:endParaRPr lang="nl-NL" dirty="0" smtClean="0">
              <a:solidFill>
                <a:srgbClr val="666666"/>
              </a:solidFill>
            </a:endParaRPr>
          </a:p>
          <a:p>
            <a:pPr lvl="1"/>
            <a:r>
              <a:rPr lang="nl-NL" dirty="0" smtClean="0">
                <a:solidFill>
                  <a:srgbClr val="666666"/>
                </a:solidFill>
              </a:rPr>
              <a:t>Post-</a:t>
            </a:r>
            <a:r>
              <a:rPr lang="nl-NL" dirty="0" err="1" smtClean="0">
                <a:solidFill>
                  <a:srgbClr val="666666"/>
                </a:solidFill>
              </a:rPr>
              <a:t>its</a:t>
            </a:r>
            <a:r>
              <a:rPr lang="nl-NL" dirty="0" smtClean="0">
                <a:solidFill>
                  <a:srgbClr val="666666"/>
                </a:solidFill>
              </a:rPr>
              <a:t> at the </a:t>
            </a:r>
            <a:r>
              <a:rPr lang="nl-NL" dirty="0" err="1" smtClean="0">
                <a:solidFill>
                  <a:srgbClr val="666666"/>
                </a:solidFill>
              </a:rPr>
              <a:t>wall</a:t>
            </a:r>
            <a:r>
              <a:rPr lang="nl-NL" dirty="0" smtClean="0">
                <a:solidFill>
                  <a:srgbClr val="666666"/>
                </a:solidFill>
              </a:rPr>
              <a:t> (scrumboard), spreadsheets </a:t>
            </a:r>
            <a:r>
              <a:rPr lang="nl-NL" dirty="0" err="1" smtClean="0">
                <a:solidFill>
                  <a:srgbClr val="666666"/>
                </a:solidFill>
              </a:rPr>
              <a:t>with</a:t>
            </a:r>
            <a:r>
              <a:rPr lang="nl-NL" dirty="0" smtClean="0">
                <a:solidFill>
                  <a:srgbClr val="666666"/>
                </a:solidFill>
              </a:rPr>
              <a:t> a summary of </a:t>
            </a:r>
            <a:r>
              <a:rPr lang="nl-NL" i="1" dirty="0" err="1" smtClean="0">
                <a:solidFill>
                  <a:srgbClr val="666666"/>
                </a:solidFill>
              </a:rPr>
              <a:t>work</a:t>
            </a:r>
            <a:r>
              <a:rPr lang="nl-NL" i="1" dirty="0" smtClean="0">
                <a:solidFill>
                  <a:srgbClr val="666666"/>
                </a:solidFill>
              </a:rPr>
              <a:t> items, </a:t>
            </a:r>
            <a:r>
              <a:rPr lang="nl-NL" i="1" dirty="0" err="1" smtClean="0">
                <a:solidFill>
                  <a:srgbClr val="666666"/>
                </a:solidFill>
              </a:rPr>
              <a:t>ScrumDo</a:t>
            </a:r>
            <a:endParaRPr lang="nl-NL" i="1" dirty="0" smtClean="0">
              <a:solidFill>
                <a:srgbClr val="666666"/>
              </a:solidFill>
            </a:endParaRPr>
          </a:p>
          <a:p>
            <a:endParaRPr lang="en-IE" dirty="0"/>
          </a:p>
        </p:txBody>
      </p:sp>
    </p:spTree>
    <p:extLst>
      <p:ext uri="{BB962C8B-B14F-4D97-AF65-F5344CB8AC3E}">
        <p14:creationId xmlns:p14="http://schemas.microsoft.com/office/powerpoint/2010/main" val="3878701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Traditional Project</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endParaRPr lang="nl-NL" dirty="0" smtClean="0">
              <a:solidFill>
                <a:srgbClr val="666666"/>
              </a:solidFill>
            </a:endParaRPr>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499" y="1255713"/>
            <a:ext cx="64293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135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Agile Project</a:t>
            </a:r>
            <a:endParaRPr lang="nl-B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 y="1609725"/>
            <a:ext cx="835706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2364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Agenda</a:t>
            </a:r>
            <a:endParaRPr lang="en-US" dirty="0"/>
          </a:p>
        </p:txBody>
      </p:sp>
      <p:sp>
        <p:nvSpPr>
          <p:cNvPr id="3" name="Tijdelijke aanduiding voor inhoud 2"/>
          <p:cNvSpPr>
            <a:spLocks noGrp="1"/>
          </p:cNvSpPr>
          <p:nvPr>
            <p:ph idx="1"/>
          </p:nvPr>
        </p:nvSpPr>
        <p:spPr/>
        <p:txBody>
          <a:bodyPr/>
          <a:lstStyle/>
          <a:p>
            <a:r>
              <a:rPr lang="en-US" dirty="0" smtClean="0">
                <a:solidFill>
                  <a:schemeClr val="bg1">
                    <a:lumMod val="85000"/>
                  </a:schemeClr>
                </a:solidFill>
              </a:rPr>
              <a:t>Introduction “International Project Days</a:t>
            </a:r>
            <a:r>
              <a:rPr lang="en-US" dirty="0" smtClean="0">
                <a:solidFill>
                  <a:schemeClr val="bg1">
                    <a:lumMod val="85000"/>
                  </a:schemeClr>
                </a:solidFill>
              </a:rPr>
              <a:t>”</a:t>
            </a:r>
            <a:endParaRPr lang="en-US" dirty="0" smtClean="0">
              <a:solidFill>
                <a:schemeClr val="bg1">
                  <a:lumMod val="85000"/>
                </a:schemeClr>
              </a:solidFill>
            </a:endParaRPr>
          </a:p>
          <a:p>
            <a:endParaRPr lang="en-US" dirty="0" smtClean="0">
              <a:solidFill>
                <a:schemeClr val="bg1">
                  <a:lumMod val="85000"/>
                </a:schemeClr>
              </a:solidFill>
            </a:endParaRPr>
          </a:p>
          <a:p>
            <a:r>
              <a:rPr lang="en-US" dirty="0" smtClean="0">
                <a:solidFill>
                  <a:schemeClr val="bg1">
                    <a:lumMod val="85000"/>
                  </a:schemeClr>
                </a:solidFill>
              </a:rPr>
              <a:t>The Goal of IPD</a:t>
            </a:r>
          </a:p>
          <a:p>
            <a:endParaRPr lang="en-US" dirty="0" smtClean="0">
              <a:solidFill>
                <a:schemeClr val="bg1">
                  <a:lumMod val="85000"/>
                </a:schemeClr>
              </a:solidFill>
            </a:endParaRPr>
          </a:p>
          <a:p>
            <a:r>
              <a:rPr lang="en-US" dirty="0" smtClean="0">
                <a:solidFill>
                  <a:schemeClr val="bg1">
                    <a:lumMod val="85000"/>
                  </a:schemeClr>
                </a:solidFill>
              </a:rPr>
              <a:t>From Idea to Product</a:t>
            </a:r>
          </a:p>
          <a:p>
            <a:endParaRPr lang="en-US" dirty="0" smtClean="0">
              <a:solidFill>
                <a:schemeClr val="bg1">
                  <a:lumMod val="85000"/>
                </a:schemeClr>
              </a:solidFill>
            </a:endParaRPr>
          </a:p>
          <a:p>
            <a:r>
              <a:rPr lang="en-US" dirty="0" smtClean="0">
                <a:solidFill>
                  <a:schemeClr val="bg1">
                    <a:lumMod val="85000"/>
                  </a:schemeClr>
                </a:solidFill>
              </a:rPr>
              <a:t>Agile Project Management</a:t>
            </a:r>
          </a:p>
          <a:p>
            <a:pPr lvl="1"/>
            <a:r>
              <a:rPr lang="en-US" dirty="0" smtClean="0">
                <a:solidFill>
                  <a:schemeClr val="bg1">
                    <a:lumMod val="85000"/>
                  </a:schemeClr>
                </a:solidFill>
              </a:rPr>
              <a:t>The tasks</a:t>
            </a:r>
          </a:p>
          <a:p>
            <a:r>
              <a:rPr lang="en-US" dirty="0" smtClean="0">
                <a:solidFill>
                  <a:schemeClr val="bg1">
                    <a:lumMod val="85000"/>
                  </a:schemeClr>
                </a:solidFill>
              </a:rPr>
              <a:t>Case Study: Orienteering Trainer</a:t>
            </a:r>
          </a:p>
          <a:p>
            <a:endParaRPr lang="en-US" dirty="0" smtClean="0">
              <a:solidFill>
                <a:schemeClr val="bg1">
                  <a:lumMod val="85000"/>
                </a:schemeClr>
              </a:solidFill>
            </a:endParaRPr>
          </a:p>
          <a:p>
            <a:r>
              <a:rPr lang="en-US" dirty="0" smtClean="0">
                <a:solidFill>
                  <a:schemeClr val="bg1">
                    <a:lumMod val="85000"/>
                  </a:schemeClr>
                </a:solidFill>
              </a:rPr>
              <a:t>What about making an app ourselves</a:t>
            </a:r>
            <a:endParaRPr lang="en-US" dirty="0">
              <a:solidFill>
                <a:schemeClr val="bg1">
                  <a:lumMod val="85000"/>
                </a:schemeClr>
              </a:solidFill>
            </a:endParaRPr>
          </a:p>
        </p:txBody>
      </p:sp>
    </p:spTree>
    <p:extLst>
      <p:ext uri="{BB962C8B-B14F-4D97-AF65-F5344CB8AC3E}">
        <p14:creationId xmlns:p14="http://schemas.microsoft.com/office/powerpoint/2010/main" val="3743121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5659438"/>
            <a:ext cx="9144000" cy="5715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BE" dirty="0"/>
              <a:t>Agile </a:t>
            </a:r>
            <a:r>
              <a:rPr lang="nl-BE" dirty="0" smtClean="0"/>
              <a:t>Project – cont’d</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Work items</a:t>
            </a:r>
          </a:p>
          <a:p>
            <a:pPr lvl="1"/>
            <a:r>
              <a:rPr lang="nl-NL" dirty="0" smtClean="0">
                <a:solidFill>
                  <a:srgbClr val="666666"/>
                </a:solidFill>
              </a:rPr>
              <a:t>Small </a:t>
            </a:r>
            <a:r>
              <a:rPr lang="nl-NL" dirty="0" err="1" smtClean="0">
                <a:solidFill>
                  <a:srgbClr val="666666"/>
                </a:solidFill>
              </a:rPr>
              <a:t>parts</a:t>
            </a:r>
            <a:r>
              <a:rPr lang="nl-NL" dirty="0" smtClean="0">
                <a:solidFill>
                  <a:srgbClr val="666666"/>
                </a:solidFill>
              </a:rPr>
              <a:t> of the </a:t>
            </a:r>
            <a:r>
              <a:rPr lang="nl-NL" dirty="0" err="1" smtClean="0">
                <a:solidFill>
                  <a:srgbClr val="666666"/>
                </a:solidFill>
              </a:rPr>
              <a:t>total</a:t>
            </a:r>
            <a:r>
              <a:rPr lang="nl-NL" dirty="0" smtClean="0">
                <a:solidFill>
                  <a:srgbClr val="666666"/>
                </a:solidFill>
              </a:rPr>
              <a:t> project </a:t>
            </a:r>
            <a:r>
              <a:rPr lang="nl-NL" dirty="0" err="1" smtClean="0">
                <a:solidFill>
                  <a:srgbClr val="666666"/>
                </a:solidFill>
              </a:rPr>
              <a:t>that</a:t>
            </a:r>
            <a:r>
              <a:rPr lang="nl-NL" dirty="0" smtClean="0">
                <a:solidFill>
                  <a:srgbClr val="666666"/>
                </a:solidFill>
              </a:rPr>
              <a:t> has </a:t>
            </a:r>
            <a:r>
              <a:rPr lang="nl-NL" dirty="0" err="1" smtClean="0">
                <a:solidFill>
                  <a:srgbClr val="666666"/>
                </a:solidFill>
              </a:rPr>
              <a:t>to</a:t>
            </a:r>
            <a:r>
              <a:rPr lang="nl-NL" dirty="0" smtClean="0">
                <a:solidFill>
                  <a:srgbClr val="666666"/>
                </a:solidFill>
              </a:rPr>
              <a:t> </a:t>
            </a:r>
            <a:r>
              <a:rPr lang="nl-NL" dirty="0" err="1" smtClean="0">
                <a:solidFill>
                  <a:srgbClr val="666666"/>
                </a:solidFill>
              </a:rPr>
              <a:t>be</a:t>
            </a:r>
            <a:r>
              <a:rPr lang="nl-NL" dirty="0" smtClean="0">
                <a:solidFill>
                  <a:srgbClr val="666666"/>
                </a:solidFill>
              </a:rPr>
              <a:t> </a:t>
            </a:r>
            <a:r>
              <a:rPr lang="nl-NL" dirty="0" err="1" smtClean="0">
                <a:solidFill>
                  <a:srgbClr val="666666"/>
                </a:solidFill>
              </a:rPr>
              <a:t>realized</a:t>
            </a:r>
            <a:endParaRPr lang="nl-NL" dirty="0" smtClean="0">
              <a:solidFill>
                <a:srgbClr val="666666"/>
              </a:solidFill>
            </a:endParaRPr>
          </a:p>
          <a:p>
            <a:endParaRPr lang="nl-NL" dirty="0" smtClean="0">
              <a:solidFill>
                <a:srgbClr val="666666"/>
              </a:solidFill>
            </a:endParaRPr>
          </a:p>
          <a:p>
            <a:r>
              <a:rPr lang="nl-NL" dirty="0" smtClean="0">
                <a:solidFill>
                  <a:srgbClr val="666666"/>
                </a:solidFill>
              </a:rPr>
              <a:t>Product </a:t>
            </a:r>
            <a:r>
              <a:rPr lang="nl-NL" dirty="0" err="1" smtClean="0">
                <a:solidFill>
                  <a:srgbClr val="666666"/>
                </a:solidFill>
              </a:rPr>
              <a:t>Backlog</a:t>
            </a:r>
            <a:endParaRPr lang="nl-NL" dirty="0" smtClean="0">
              <a:solidFill>
                <a:srgbClr val="666666"/>
              </a:solidFill>
            </a:endParaRPr>
          </a:p>
          <a:p>
            <a:pPr lvl="1"/>
            <a:r>
              <a:rPr lang="nl-NL" dirty="0" smtClean="0">
                <a:solidFill>
                  <a:srgbClr val="666666"/>
                </a:solidFill>
              </a:rPr>
              <a:t>List </a:t>
            </a:r>
            <a:r>
              <a:rPr lang="nl-NL" dirty="0" err="1" smtClean="0">
                <a:solidFill>
                  <a:srgbClr val="666666"/>
                </a:solidFill>
              </a:rPr>
              <a:t>with</a:t>
            </a:r>
            <a:r>
              <a:rPr lang="nl-NL" dirty="0" smtClean="0">
                <a:solidFill>
                  <a:srgbClr val="666666"/>
                </a:solidFill>
              </a:rPr>
              <a:t> </a:t>
            </a:r>
            <a:r>
              <a:rPr lang="nl-NL" dirty="0" err="1" smtClean="0">
                <a:solidFill>
                  <a:srgbClr val="666666"/>
                </a:solidFill>
              </a:rPr>
              <a:t>work</a:t>
            </a:r>
            <a:r>
              <a:rPr lang="nl-NL" dirty="0" smtClean="0">
                <a:solidFill>
                  <a:srgbClr val="666666"/>
                </a:solidFill>
              </a:rPr>
              <a:t> items</a:t>
            </a:r>
          </a:p>
          <a:p>
            <a:pPr lvl="1"/>
            <a:r>
              <a:rPr lang="nl-NL" dirty="0" smtClean="0">
                <a:solidFill>
                  <a:srgbClr val="666666"/>
                </a:solidFill>
              </a:rPr>
              <a:t>Team presents a draft, but customer </a:t>
            </a:r>
            <a:r>
              <a:rPr lang="nl-NL" dirty="0" err="1" smtClean="0">
                <a:solidFill>
                  <a:srgbClr val="666666"/>
                </a:solidFill>
              </a:rPr>
              <a:t>decides</a:t>
            </a:r>
            <a:endParaRPr lang="nl-NL" dirty="0" smtClean="0">
              <a:solidFill>
                <a:srgbClr val="666666"/>
              </a:solidFill>
            </a:endParaRPr>
          </a:p>
          <a:p>
            <a:pPr lvl="1"/>
            <a:r>
              <a:rPr lang="nl-NL" dirty="0" smtClean="0">
                <a:solidFill>
                  <a:srgbClr val="666666"/>
                </a:solidFill>
              </a:rPr>
              <a:t>Must have, </a:t>
            </a:r>
            <a:r>
              <a:rPr lang="nl-NL" dirty="0" err="1" smtClean="0">
                <a:solidFill>
                  <a:srgbClr val="666666"/>
                </a:solidFill>
              </a:rPr>
              <a:t>should</a:t>
            </a:r>
            <a:r>
              <a:rPr lang="nl-NL" dirty="0" smtClean="0">
                <a:solidFill>
                  <a:srgbClr val="666666"/>
                </a:solidFill>
              </a:rPr>
              <a:t> have, </a:t>
            </a:r>
            <a:r>
              <a:rPr lang="nl-NL" dirty="0" err="1" smtClean="0">
                <a:solidFill>
                  <a:srgbClr val="666666"/>
                </a:solidFill>
              </a:rPr>
              <a:t>could</a:t>
            </a:r>
            <a:r>
              <a:rPr lang="nl-NL" dirty="0" smtClean="0">
                <a:solidFill>
                  <a:srgbClr val="666666"/>
                </a:solidFill>
              </a:rPr>
              <a:t> have, want </a:t>
            </a:r>
            <a:r>
              <a:rPr lang="nl-NL" dirty="0" err="1" smtClean="0">
                <a:solidFill>
                  <a:srgbClr val="666666"/>
                </a:solidFill>
              </a:rPr>
              <a:t>to</a:t>
            </a:r>
            <a:r>
              <a:rPr lang="nl-NL" dirty="0" smtClean="0">
                <a:solidFill>
                  <a:srgbClr val="666666"/>
                </a:solidFill>
              </a:rPr>
              <a:t> have but </a:t>
            </a:r>
            <a:r>
              <a:rPr lang="nl-NL" dirty="0" err="1" smtClean="0">
                <a:solidFill>
                  <a:srgbClr val="666666"/>
                </a:solidFill>
              </a:rPr>
              <a:t>won’t</a:t>
            </a:r>
            <a:r>
              <a:rPr lang="nl-NL" dirty="0" smtClean="0">
                <a:solidFill>
                  <a:srgbClr val="666666"/>
                </a:solidFill>
              </a:rPr>
              <a:t> have </a:t>
            </a:r>
            <a:r>
              <a:rPr lang="nl-NL" dirty="0" err="1" smtClean="0">
                <a:solidFill>
                  <a:srgbClr val="666666"/>
                </a:solidFill>
              </a:rPr>
              <a:t>this</a:t>
            </a:r>
            <a:r>
              <a:rPr lang="nl-NL" dirty="0" smtClean="0">
                <a:solidFill>
                  <a:srgbClr val="666666"/>
                </a:solidFill>
              </a:rPr>
              <a:t> time </a:t>
            </a:r>
            <a:r>
              <a:rPr lang="nl-NL" dirty="0" err="1" smtClean="0">
                <a:solidFill>
                  <a:srgbClr val="666666"/>
                </a:solidFill>
              </a:rPr>
              <a:t>around</a:t>
            </a:r>
            <a:endParaRPr lang="nl-NL" dirty="0" smtClean="0">
              <a:solidFill>
                <a:srgbClr val="666666"/>
              </a:solidFill>
            </a:endParaRPr>
          </a:p>
          <a:p>
            <a:pPr lvl="1"/>
            <a:endParaRPr lang="nl-NL" dirty="0">
              <a:solidFill>
                <a:srgbClr val="666666"/>
              </a:solidFill>
            </a:endParaRPr>
          </a:p>
          <a:p>
            <a:r>
              <a:rPr lang="nl-NL" dirty="0" smtClean="0">
                <a:solidFill>
                  <a:srgbClr val="666666"/>
                </a:solidFill>
              </a:rPr>
              <a:t>=&gt; Per </a:t>
            </a:r>
            <a:r>
              <a:rPr lang="nl-NL" dirty="0" err="1" smtClean="0">
                <a:solidFill>
                  <a:srgbClr val="666666"/>
                </a:solidFill>
              </a:rPr>
              <a:t>work</a:t>
            </a:r>
            <a:r>
              <a:rPr lang="nl-NL" dirty="0" smtClean="0">
                <a:solidFill>
                  <a:srgbClr val="666666"/>
                </a:solidFill>
              </a:rPr>
              <a:t> item do analysis – design – development – </a:t>
            </a:r>
            <a:r>
              <a:rPr lang="nl-NL" dirty="0" err="1" smtClean="0">
                <a:solidFill>
                  <a:srgbClr val="666666"/>
                </a:solidFill>
              </a:rPr>
              <a:t>testing</a:t>
            </a:r>
            <a:r>
              <a:rPr lang="nl-NL" dirty="0" smtClean="0">
                <a:solidFill>
                  <a:srgbClr val="666666"/>
                </a:solidFill>
              </a:rPr>
              <a:t> </a:t>
            </a:r>
          </a:p>
          <a:p>
            <a:endParaRPr lang="nl-NL" dirty="0" smtClean="0">
              <a:solidFill>
                <a:srgbClr val="666666"/>
              </a:solidFill>
            </a:endParaRPr>
          </a:p>
          <a:p>
            <a:pPr marL="0" indent="0">
              <a:buNone/>
            </a:pPr>
            <a:r>
              <a:rPr lang="nl-NL" dirty="0" smtClean="0">
                <a:solidFill>
                  <a:srgbClr val="666666"/>
                </a:solidFill>
              </a:rPr>
              <a:t/>
            </a:r>
            <a:br>
              <a:rPr lang="nl-NL" dirty="0" smtClean="0">
                <a:solidFill>
                  <a:srgbClr val="666666"/>
                </a:solidFill>
              </a:rPr>
            </a:br>
            <a:endParaRPr lang="nl-NL" dirty="0">
              <a:solidFill>
                <a:srgbClr val="666666"/>
              </a:solidFill>
            </a:endParaRPr>
          </a:p>
          <a:p>
            <a:r>
              <a:rPr lang="nl-NL" dirty="0" smtClean="0">
                <a:solidFill>
                  <a:srgbClr val="666666"/>
                </a:solidFill>
              </a:rPr>
              <a:t>Project starts </a:t>
            </a:r>
            <a:r>
              <a:rPr lang="nl-NL" dirty="0" err="1" smtClean="0">
                <a:solidFill>
                  <a:srgbClr val="666666"/>
                </a:solidFill>
              </a:rPr>
              <a:t>when</a:t>
            </a:r>
            <a:r>
              <a:rPr lang="nl-NL" dirty="0" smtClean="0">
                <a:solidFill>
                  <a:srgbClr val="666666"/>
                </a:solidFill>
              </a:rPr>
              <a:t> product </a:t>
            </a:r>
            <a:r>
              <a:rPr lang="nl-NL" dirty="0" err="1" smtClean="0">
                <a:solidFill>
                  <a:srgbClr val="666666"/>
                </a:solidFill>
              </a:rPr>
              <a:t>backlog</a:t>
            </a:r>
            <a:r>
              <a:rPr lang="nl-NL" dirty="0" smtClean="0">
                <a:solidFill>
                  <a:srgbClr val="666666"/>
                </a:solidFill>
              </a:rPr>
              <a:t> is </a:t>
            </a:r>
            <a:r>
              <a:rPr lang="nl-NL" dirty="0" err="1" smtClean="0">
                <a:solidFill>
                  <a:srgbClr val="666666"/>
                </a:solidFill>
              </a:rPr>
              <a:t>created</a:t>
            </a:r>
            <a:r>
              <a:rPr lang="nl-NL" dirty="0" smtClean="0">
                <a:solidFill>
                  <a:srgbClr val="666666"/>
                </a:solidFill>
              </a:rPr>
              <a:t> ( </a:t>
            </a:r>
            <a:r>
              <a:rPr lang="nl-NL" dirty="0" err="1" smtClean="0">
                <a:solidFill>
                  <a:srgbClr val="666666"/>
                </a:solidFill>
              </a:rPr>
              <a:t>february</a:t>
            </a:r>
            <a:r>
              <a:rPr lang="nl-NL" dirty="0" smtClean="0">
                <a:solidFill>
                  <a:srgbClr val="666666"/>
                </a:solidFill>
              </a:rPr>
              <a:t> 2014)</a:t>
            </a:r>
          </a:p>
          <a:p>
            <a:endParaRPr lang="en-IE" dirty="0"/>
          </a:p>
        </p:txBody>
      </p:sp>
    </p:spTree>
    <p:extLst>
      <p:ext uri="{BB962C8B-B14F-4D97-AF65-F5344CB8AC3E}">
        <p14:creationId xmlns:p14="http://schemas.microsoft.com/office/powerpoint/2010/main" val="4176842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Agile Project : </a:t>
            </a:r>
            <a:r>
              <a:rPr lang="nl-BE" dirty="0" err="1" smtClean="0"/>
              <a:t>process</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An Agile Project </a:t>
            </a:r>
            <a:r>
              <a:rPr lang="nl-NL" dirty="0" err="1" smtClean="0">
                <a:solidFill>
                  <a:srgbClr val="666666"/>
                </a:solidFill>
              </a:rPr>
              <a:t>exists</a:t>
            </a:r>
            <a:r>
              <a:rPr lang="nl-NL" dirty="0" smtClean="0">
                <a:solidFill>
                  <a:srgbClr val="666666"/>
                </a:solidFill>
              </a:rPr>
              <a:t> of </a:t>
            </a:r>
            <a:r>
              <a:rPr lang="nl-NL" dirty="0" err="1" smtClean="0">
                <a:solidFill>
                  <a:srgbClr val="666666"/>
                </a:solidFill>
              </a:rPr>
              <a:t>iterations</a:t>
            </a:r>
            <a:r>
              <a:rPr lang="nl-NL" dirty="0" smtClean="0">
                <a:solidFill>
                  <a:srgbClr val="666666"/>
                </a:solidFill>
              </a:rPr>
              <a:t> or sprints</a:t>
            </a: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r>
              <a:rPr lang="nl-NL" dirty="0" smtClean="0">
                <a:solidFill>
                  <a:srgbClr val="666666"/>
                </a:solidFill>
              </a:rPr>
              <a:t>Iteration takes 2 </a:t>
            </a:r>
            <a:r>
              <a:rPr lang="nl-NL" dirty="0" err="1" smtClean="0">
                <a:solidFill>
                  <a:srgbClr val="666666"/>
                </a:solidFill>
              </a:rPr>
              <a:t>to</a:t>
            </a:r>
            <a:r>
              <a:rPr lang="nl-NL" dirty="0" smtClean="0">
                <a:solidFill>
                  <a:srgbClr val="666666"/>
                </a:solidFill>
              </a:rPr>
              <a:t> 4 weeks ( 2 = </a:t>
            </a:r>
            <a:r>
              <a:rPr lang="nl-NL" dirty="0" err="1" smtClean="0">
                <a:solidFill>
                  <a:srgbClr val="666666"/>
                </a:solidFill>
              </a:rPr>
              <a:t>prefaerable</a:t>
            </a:r>
            <a:r>
              <a:rPr lang="en-US" dirty="0" smtClean="0">
                <a:solidFill>
                  <a:srgbClr val="666666"/>
                </a:solidFill>
              </a:rPr>
              <a:t> </a:t>
            </a:r>
            <a:r>
              <a:rPr lang="nl-NL" dirty="0" smtClean="0">
                <a:solidFill>
                  <a:srgbClr val="666666"/>
                </a:solidFill>
              </a:rPr>
              <a:t>)</a:t>
            </a:r>
          </a:p>
          <a:p>
            <a:r>
              <a:rPr lang="nl-NL" dirty="0" smtClean="0">
                <a:solidFill>
                  <a:srgbClr val="666666"/>
                </a:solidFill>
              </a:rPr>
              <a:t>Move </a:t>
            </a:r>
            <a:r>
              <a:rPr lang="nl-NL" dirty="0" err="1" smtClean="0">
                <a:solidFill>
                  <a:srgbClr val="666666"/>
                </a:solidFill>
              </a:rPr>
              <a:t>prioritized</a:t>
            </a:r>
            <a:r>
              <a:rPr lang="nl-NL" dirty="0" smtClean="0">
                <a:solidFill>
                  <a:srgbClr val="666666"/>
                </a:solidFill>
              </a:rPr>
              <a:t> </a:t>
            </a:r>
            <a:r>
              <a:rPr lang="nl-NL" i="1" dirty="0" err="1" smtClean="0">
                <a:solidFill>
                  <a:srgbClr val="666666"/>
                </a:solidFill>
              </a:rPr>
              <a:t>work</a:t>
            </a:r>
            <a:r>
              <a:rPr lang="nl-NL" i="1" dirty="0" smtClean="0">
                <a:solidFill>
                  <a:srgbClr val="666666"/>
                </a:solidFill>
              </a:rPr>
              <a:t> items </a:t>
            </a:r>
            <a:r>
              <a:rPr lang="nl-NL" dirty="0" err="1" smtClean="0">
                <a:solidFill>
                  <a:srgbClr val="666666"/>
                </a:solidFill>
              </a:rPr>
              <a:t>to</a:t>
            </a:r>
            <a:r>
              <a:rPr lang="nl-NL" dirty="0" smtClean="0">
                <a:solidFill>
                  <a:srgbClr val="666666"/>
                </a:solidFill>
              </a:rPr>
              <a:t> </a:t>
            </a:r>
            <a:r>
              <a:rPr lang="nl-NL" i="1" dirty="0" smtClean="0">
                <a:solidFill>
                  <a:srgbClr val="666666"/>
                </a:solidFill>
              </a:rPr>
              <a:t>sprint </a:t>
            </a:r>
            <a:r>
              <a:rPr lang="nl-NL" i="1" dirty="0" err="1" smtClean="0">
                <a:solidFill>
                  <a:srgbClr val="666666"/>
                </a:solidFill>
              </a:rPr>
              <a:t>backlog</a:t>
            </a:r>
            <a:r>
              <a:rPr lang="nl-NL" dirty="0" smtClean="0">
                <a:solidFill>
                  <a:srgbClr val="666666"/>
                </a:solidFill>
              </a:rPr>
              <a:t> (</a:t>
            </a:r>
            <a:r>
              <a:rPr lang="nl-NL" dirty="0" err="1" smtClean="0">
                <a:solidFill>
                  <a:srgbClr val="666666"/>
                </a:solidFill>
              </a:rPr>
              <a:t>will</a:t>
            </a:r>
            <a:r>
              <a:rPr lang="nl-NL" dirty="0" smtClean="0">
                <a:solidFill>
                  <a:srgbClr val="666666"/>
                </a:solidFill>
              </a:rPr>
              <a:t> </a:t>
            </a:r>
            <a:r>
              <a:rPr lang="nl-NL" dirty="0" err="1" smtClean="0">
                <a:solidFill>
                  <a:srgbClr val="666666"/>
                </a:solidFill>
              </a:rPr>
              <a:t>be</a:t>
            </a:r>
            <a:r>
              <a:rPr lang="nl-NL" dirty="0" smtClean="0">
                <a:solidFill>
                  <a:srgbClr val="666666"/>
                </a:solidFill>
              </a:rPr>
              <a:t> </a:t>
            </a:r>
            <a:r>
              <a:rPr lang="nl-NL" dirty="0" err="1" smtClean="0">
                <a:solidFill>
                  <a:srgbClr val="666666"/>
                </a:solidFill>
              </a:rPr>
              <a:t>developed</a:t>
            </a:r>
            <a:r>
              <a:rPr lang="nl-NL" dirty="0" smtClean="0">
                <a:solidFill>
                  <a:srgbClr val="666666"/>
                </a:solidFill>
              </a:rPr>
              <a:t>)</a:t>
            </a:r>
          </a:p>
          <a:p>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1800225"/>
            <a:ext cx="47529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027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445224"/>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0" y="3763888"/>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0" y="1963688"/>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BE" dirty="0" smtClean="0"/>
              <a:t>Agile Project : Iteration or sprint</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Every</a:t>
            </a:r>
            <a:r>
              <a:rPr lang="nl-NL" dirty="0" smtClean="0">
                <a:solidFill>
                  <a:srgbClr val="666666"/>
                </a:solidFill>
              </a:rPr>
              <a:t> iteration has 3 </a:t>
            </a:r>
            <a:r>
              <a:rPr lang="nl-NL" dirty="0" err="1" smtClean="0">
                <a:solidFill>
                  <a:srgbClr val="666666"/>
                </a:solidFill>
              </a:rPr>
              <a:t>parts</a:t>
            </a:r>
            <a:endParaRPr lang="nl-NL" dirty="0" smtClean="0">
              <a:solidFill>
                <a:srgbClr val="666666"/>
              </a:solidFill>
            </a:endParaRPr>
          </a:p>
          <a:p>
            <a:endParaRPr lang="nl-NL" dirty="0">
              <a:solidFill>
                <a:srgbClr val="666666"/>
              </a:solidFill>
            </a:endParaRPr>
          </a:p>
          <a:p>
            <a:r>
              <a:rPr lang="nl-NL" dirty="0" smtClean="0">
                <a:solidFill>
                  <a:srgbClr val="666666"/>
                </a:solidFill>
              </a:rPr>
              <a:t>KICK OFF</a:t>
            </a:r>
          </a:p>
          <a:p>
            <a:pPr lvl="1"/>
            <a:endParaRPr lang="nl-NL" dirty="0" smtClean="0">
              <a:solidFill>
                <a:srgbClr val="666666"/>
              </a:solidFill>
            </a:endParaRPr>
          </a:p>
          <a:p>
            <a:pPr lvl="1"/>
            <a:r>
              <a:rPr lang="nl-NL" dirty="0" smtClean="0">
                <a:solidFill>
                  <a:srgbClr val="666666"/>
                </a:solidFill>
              </a:rPr>
              <a:t>Team </a:t>
            </a:r>
            <a:r>
              <a:rPr lang="nl-NL" dirty="0" err="1" smtClean="0">
                <a:solidFill>
                  <a:srgbClr val="666666"/>
                </a:solidFill>
              </a:rPr>
              <a:t>decides</a:t>
            </a:r>
            <a:r>
              <a:rPr lang="nl-NL" dirty="0" smtClean="0">
                <a:solidFill>
                  <a:srgbClr val="666666"/>
                </a:solidFill>
              </a:rPr>
              <a:t> the move of </a:t>
            </a:r>
            <a:r>
              <a:rPr lang="nl-NL" dirty="0" err="1" smtClean="0">
                <a:solidFill>
                  <a:srgbClr val="666666"/>
                </a:solidFill>
              </a:rPr>
              <a:t>work</a:t>
            </a:r>
            <a:r>
              <a:rPr lang="nl-NL" dirty="0" smtClean="0">
                <a:solidFill>
                  <a:srgbClr val="666666"/>
                </a:solidFill>
              </a:rPr>
              <a:t> items </a:t>
            </a:r>
            <a:r>
              <a:rPr lang="nl-NL" dirty="0" err="1" smtClean="0">
                <a:solidFill>
                  <a:srgbClr val="666666"/>
                </a:solidFill>
              </a:rPr>
              <a:t>to</a:t>
            </a:r>
            <a:r>
              <a:rPr lang="nl-NL" dirty="0" smtClean="0">
                <a:solidFill>
                  <a:srgbClr val="666666"/>
                </a:solidFill>
              </a:rPr>
              <a:t> sprint </a:t>
            </a:r>
            <a:r>
              <a:rPr lang="nl-NL" dirty="0" err="1" smtClean="0">
                <a:solidFill>
                  <a:srgbClr val="666666"/>
                </a:solidFill>
              </a:rPr>
              <a:t>backlog</a:t>
            </a:r>
            <a:endParaRPr lang="nl-NL" dirty="0" smtClean="0">
              <a:solidFill>
                <a:srgbClr val="666666"/>
              </a:solidFill>
            </a:endParaRPr>
          </a:p>
          <a:p>
            <a:pPr lvl="1"/>
            <a:r>
              <a:rPr lang="nl-NL" dirty="0" smtClean="0">
                <a:solidFill>
                  <a:srgbClr val="666666"/>
                </a:solidFill>
              </a:rPr>
              <a:t>Team </a:t>
            </a:r>
            <a:r>
              <a:rPr lang="nl-NL" dirty="0" err="1" smtClean="0">
                <a:solidFill>
                  <a:srgbClr val="666666"/>
                </a:solidFill>
              </a:rPr>
              <a:t>makes</a:t>
            </a:r>
            <a:r>
              <a:rPr lang="nl-NL" dirty="0" smtClean="0">
                <a:solidFill>
                  <a:srgbClr val="666666"/>
                </a:solidFill>
              </a:rPr>
              <a:t> </a:t>
            </a:r>
            <a:r>
              <a:rPr lang="nl-NL" dirty="0" err="1" smtClean="0">
                <a:solidFill>
                  <a:srgbClr val="666666"/>
                </a:solidFill>
              </a:rPr>
              <a:t>commitments</a:t>
            </a:r>
            <a:r>
              <a:rPr lang="nl-NL" dirty="0" smtClean="0">
                <a:solidFill>
                  <a:srgbClr val="666666"/>
                </a:solidFill>
              </a:rPr>
              <a:t> </a:t>
            </a:r>
            <a:r>
              <a:rPr lang="nl-NL" dirty="0" err="1" smtClean="0">
                <a:solidFill>
                  <a:srgbClr val="666666"/>
                </a:solidFill>
              </a:rPr>
              <a:t>with</a:t>
            </a:r>
            <a:r>
              <a:rPr lang="nl-NL" dirty="0" smtClean="0">
                <a:solidFill>
                  <a:srgbClr val="666666"/>
                </a:solidFill>
              </a:rPr>
              <a:t> </a:t>
            </a:r>
            <a:r>
              <a:rPr lang="nl-NL" dirty="0" smtClean="0">
                <a:solidFill>
                  <a:srgbClr val="666666"/>
                </a:solidFill>
              </a:rPr>
              <a:t>customer</a:t>
            </a:r>
            <a:endParaRPr lang="nl-NL" dirty="0">
              <a:solidFill>
                <a:srgbClr val="666666"/>
              </a:solidFill>
            </a:endParaRPr>
          </a:p>
          <a:p>
            <a:endParaRPr lang="nl-NL" dirty="0" smtClean="0">
              <a:solidFill>
                <a:srgbClr val="666666"/>
              </a:solidFill>
            </a:endParaRPr>
          </a:p>
          <a:p>
            <a:r>
              <a:rPr lang="nl-NL" dirty="0" smtClean="0">
                <a:solidFill>
                  <a:srgbClr val="666666"/>
                </a:solidFill>
              </a:rPr>
              <a:t>WORK</a:t>
            </a:r>
            <a:endParaRPr lang="nl-NL" dirty="0" smtClean="0">
              <a:solidFill>
                <a:srgbClr val="666666"/>
              </a:solidFill>
            </a:endParaRPr>
          </a:p>
          <a:p>
            <a:pPr lvl="1"/>
            <a:endParaRPr lang="nl-NL" dirty="0" smtClean="0">
              <a:solidFill>
                <a:srgbClr val="666666"/>
              </a:solidFill>
            </a:endParaRPr>
          </a:p>
          <a:p>
            <a:pPr lvl="1"/>
            <a:r>
              <a:rPr lang="nl-NL" dirty="0" smtClean="0">
                <a:solidFill>
                  <a:srgbClr val="666666"/>
                </a:solidFill>
              </a:rPr>
              <a:t>Development of </a:t>
            </a:r>
            <a:r>
              <a:rPr lang="nl-NL" dirty="0" err="1" smtClean="0">
                <a:solidFill>
                  <a:srgbClr val="666666"/>
                </a:solidFill>
              </a:rPr>
              <a:t>agreed</a:t>
            </a:r>
            <a:r>
              <a:rPr lang="nl-NL" dirty="0" smtClean="0">
                <a:solidFill>
                  <a:srgbClr val="666666"/>
                </a:solidFill>
              </a:rPr>
              <a:t> </a:t>
            </a:r>
            <a:r>
              <a:rPr lang="nl-NL" dirty="0" err="1" smtClean="0">
                <a:solidFill>
                  <a:srgbClr val="666666"/>
                </a:solidFill>
              </a:rPr>
              <a:t>work</a:t>
            </a:r>
            <a:r>
              <a:rPr lang="nl-NL" dirty="0" smtClean="0">
                <a:solidFill>
                  <a:srgbClr val="666666"/>
                </a:solidFill>
              </a:rPr>
              <a:t> items</a:t>
            </a:r>
          </a:p>
          <a:p>
            <a:pPr lvl="1"/>
            <a:r>
              <a:rPr lang="nl-NL" dirty="0" err="1" smtClean="0">
                <a:solidFill>
                  <a:srgbClr val="666666"/>
                </a:solidFill>
              </a:rPr>
              <a:t>Develop</a:t>
            </a:r>
            <a:r>
              <a:rPr lang="nl-NL" dirty="0" smtClean="0">
                <a:solidFill>
                  <a:srgbClr val="666666"/>
                </a:solidFill>
              </a:rPr>
              <a:t> = Analysis, design, </a:t>
            </a:r>
            <a:r>
              <a:rPr lang="nl-NL" dirty="0" err="1" smtClean="0">
                <a:solidFill>
                  <a:srgbClr val="666666"/>
                </a:solidFill>
              </a:rPr>
              <a:t>implementation</a:t>
            </a:r>
            <a:r>
              <a:rPr lang="nl-NL" dirty="0" smtClean="0">
                <a:solidFill>
                  <a:srgbClr val="666666"/>
                </a:solidFill>
              </a:rPr>
              <a:t>, </a:t>
            </a:r>
            <a:r>
              <a:rPr lang="nl-NL" dirty="0" err="1" smtClean="0">
                <a:solidFill>
                  <a:srgbClr val="666666"/>
                </a:solidFill>
              </a:rPr>
              <a:t>testing</a:t>
            </a:r>
            <a:r>
              <a:rPr lang="nl-NL" dirty="0" smtClean="0">
                <a:solidFill>
                  <a:srgbClr val="666666"/>
                </a:solidFill>
              </a:rPr>
              <a:t> en </a:t>
            </a:r>
            <a:r>
              <a:rPr lang="nl-NL" dirty="0" err="1" smtClean="0">
                <a:solidFill>
                  <a:srgbClr val="666666"/>
                </a:solidFill>
              </a:rPr>
              <a:t>acceptance</a:t>
            </a:r>
            <a:endParaRPr lang="nl-NL" dirty="0">
              <a:solidFill>
                <a:srgbClr val="666666"/>
              </a:solidFill>
            </a:endParaRPr>
          </a:p>
          <a:p>
            <a:endParaRPr lang="nl-NL" dirty="0" smtClean="0">
              <a:solidFill>
                <a:srgbClr val="666666"/>
              </a:solidFill>
            </a:endParaRPr>
          </a:p>
          <a:p>
            <a:r>
              <a:rPr lang="nl-NL" dirty="0" smtClean="0">
                <a:solidFill>
                  <a:srgbClr val="666666"/>
                </a:solidFill>
              </a:rPr>
              <a:t>EVALUATION</a:t>
            </a:r>
            <a:endParaRPr lang="nl-NL" dirty="0" smtClean="0">
              <a:solidFill>
                <a:srgbClr val="666666"/>
              </a:solidFill>
            </a:endParaRPr>
          </a:p>
          <a:p>
            <a:pPr lvl="1"/>
            <a:endParaRPr lang="nl-NL" dirty="0" smtClean="0">
              <a:solidFill>
                <a:srgbClr val="666666"/>
              </a:solidFill>
            </a:endParaRPr>
          </a:p>
          <a:p>
            <a:pPr lvl="1"/>
            <a:r>
              <a:rPr lang="nl-NL" dirty="0" smtClean="0">
                <a:solidFill>
                  <a:srgbClr val="666666"/>
                </a:solidFill>
              </a:rPr>
              <a:t>Do a review of the </a:t>
            </a:r>
            <a:r>
              <a:rPr lang="nl-NL" dirty="0" err="1" smtClean="0">
                <a:solidFill>
                  <a:srgbClr val="666666"/>
                </a:solidFill>
              </a:rPr>
              <a:t>finished</a:t>
            </a:r>
            <a:r>
              <a:rPr lang="nl-NL" dirty="0" smtClean="0">
                <a:solidFill>
                  <a:srgbClr val="666666"/>
                </a:solidFill>
              </a:rPr>
              <a:t> </a:t>
            </a:r>
            <a:r>
              <a:rPr lang="nl-NL" dirty="0" err="1" smtClean="0">
                <a:solidFill>
                  <a:srgbClr val="666666"/>
                </a:solidFill>
              </a:rPr>
              <a:t>work</a:t>
            </a:r>
            <a:endParaRPr lang="nl-NL" i="1" dirty="0" smtClean="0">
              <a:solidFill>
                <a:srgbClr val="666666"/>
              </a:solidFill>
            </a:endParaRPr>
          </a:p>
          <a:p>
            <a:pPr lvl="1"/>
            <a:r>
              <a:rPr lang="nl-NL" dirty="0" err="1" smtClean="0">
                <a:solidFill>
                  <a:srgbClr val="666666"/>
                </a:solidFill>
              </a:rPr>
              <a:t>Demonstration</a:t>
            </a:r>
            <a:endParaRPr lang="en-IE" dirty="0"/>
          </a:p>
        </p:txBody>
      </p:sp>
    </p:spTree>
    <p:extLst>
      <p:ext uri="{BB962C8B-B14F-4D97-AF65-F5344CB8AC3E}">
        <p14:creationId xmlns:p14="http://schemas.microsoft.com/office/powerpoint/2010/main" val="3095837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Agile Project : </a:t>
            </a:r>
            <a:r>
              <a:rPr lang="nl-BE" dirty="0" smtClean="0"/>
              <a:t>Iteration &gt; Kick off</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23</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 Start-up meeting</a:t>
            </a:r>
          </a:p>
          <a:p>
            <a:endParaRPr lang="nl-NL" dirty="0" smtClean="0">
              <a:solidFill>
                <a:srgbClr val="666666"/>
              </a:solidFill>
            </a:endParaRPr>
          </a:p>
          <a:p>
            <a:r>
              <a:rPr lang="nl-NL" dirty="0" err="1" smtClean="0">
                <a:solidFill>
                  <a:srgbClr val="666666"/>
                </a:solidFill>
              </a:rPr>
              <a:t>Everone</a:t>
            </a:r>
            <a:r>
              <a:rPr lang="nl-NL" dirty="0" smtClean="0">
                <a:solidFill>
                  <a:srgbClr val="666666"/>
                </a:solidFill>
              </a:rPr>
              <a:t> takes part</a:t>
            </a:r>
          </a:p>
          <a:p>
            <a:pPr lvl="1"/>
            <a:r>
              <a:rPr lang="nl-NL" dirty="0" smtClean="0">
                <a:solidFill>
                  <a:srgbClr val="666666"/>
                </a:solidFill>
              </a:rPr>
              <a:t>Customer</a:t>
            </a:r>
          </a:p>
          <a:p>
            <a:pPr lvl="1"/>
            <a:r>
              <a:rPr lang="nl-NL" dirty="0" smtClean="0">
                <a:solidFill>
                  <a:srgbClr val="666666"/>
                </a:solidFill>
              </a:rPr>
              <a:t>Product manager</a:t>
            </a:r>
          </a:p>
          <a:p>
            <a:pPr lvl="1"/>
            <a:r>
              <a:rPr lang="nl-NL" dirty="0" smtClean="0">
                <a:solidFill>
                  <a:srgbClr val="666666"/>
                </a:solidFill>
              </a:rPr>
              <a:t>Project manager</a:t>
            </a:r>
          </a:p>
          <a:p>
            <a:pPr lvl="1"/>
            <a:r>
              <a:rPr lang="nl-NL" dirty="0" smtClean="0">
                <a:solidFill>
                  <a:srgbClr val="666666"/>
                </a:solidFill>
              </a:rPr>
              <a:t>Experts ( testers, developers, </a:t>
            </a:r>
            <a:r>
              <a:rPr lang="nl-NL" dirty="0" err="1" smtClean="0">
                <a:solidFill>
                  <a:srgbClr val="666666"/>
                </a:solidFill>
              </a:rPr>
              <a:t>analysts</a:t>
            </a:r>
            <a:r>
              <a:rPr lang="nl-NL" dirty="0" smtClean="0">
                <a:solidFill>
                  <a:srgbClr val="666666"/>
                </a:solidFill>
              </a:rPr>
              <a:t>)</a:t>
            </a:r>
          </a:p>
          <a:p>
            <a:endParaRPr lang="nl-NL" dirty="0" smtClean="0">
              <a:solidFill>
                <a:srgbClr val="666666"/>
              </a:solidFill>
            </a:endParaRPr>
          </a:p>
          <a:p>
            <a:r>
              <a:rPr lang="nl-NL" dirty="0" smtClean="0">
                <a:solidFill>
                  <a:srgbClr val="666666"/>
                </a:solidFill>
              </a:rPr>
              <a:t>Meet </a:t>
            </a:r>
            <a:r>
              <a:rPr lang="nl-NL" dirty="0" err="1" smtClean="0">
                <a:solidFill>
                  <a:srgbClr val="666666"/>
                </a:solidFill>
              </a:rPr>
              <a:t>and</a:t>
            </a:r>
            <a:r>
              <a:rPr lang="nl-NL" dirty="0" smtClean="0">
                <a:solidFill>
                  <a:srgbClr val="666666"/>
                </a:solidFill>
              </a:rPr>
              <a:t> </a:t>
            </a:r>
            <a:r>
              <a:rPr lang="nl-NL" dirty="0" err="1" smtClean="0">
                <a:solidFill>
                  <a:srgbClr val="666666"/>
                </a:solidFill>
              </a:rPr>
              <a:t>collaboratively</a:t>
            </a:r>
            <a:r>
              <a:rPr lang="nl-NL" dirty="0" smtClean="0">
                <a:solidFill>
                  <a:srgbClr val="666666"/>
                </a:solidFill>
              </a:rPr>
              <a:t> </a:t>
            </a:r>
            <a:r>
              <a:rPr lang="nl-NL" dirty="0" err="1" smtClean="0">
                <a:solidFill>
                  <a:srgbClr val="666666"/>
                </a:solidFill>
              </a:rPr>
              <a:t>agree</a:t>
            </a:r>
            <a:r>
              <a:rPr lang="nl-NL" dirty="0" smtClean="0">
                <a:solidFill>
                  <a:srgbClr val="666666"/>
                </a:solidFill>
              </a:rPr>
              <a:t> </a:t>
            </a:r>
            <a:r>
              <a:rPr lang="nl-NL" dirty="0" err="1" smtClean="0">
                <a:solidFill>
                  <a:srgbClr val="666666"/>
                </a:solidFill>
              </a:rPr>
              <a:t>to</a:t>
            </a:r>
            <a:r>
              <a:rPr lang="nl-NL" dirty="0" smtClean="0">
                <a:solidFill>
                  <a:srgbClr val="666666"/>
                </a:solidFill>
              </a:rPr>
              <a:t> </a:t>
            </a:r>
            <a:r>
              <a:rPr lang="nl-NL" dirty="0" err="1" smtClean="0">
                <a:solidFill>
                  <a:srgbClr val="666666"/>
                </a:solidFill>
              </a:rPr>
              <a:t>what</a:t>
            </a:r>
            <a:r>
              <a:rPr lang="nl-NL" dirty="0" smtClean="0">
                <a:solidFill>
                  <a:srgbClr val="666666"/>
                </a:solidFill>
              </a:rPr>
              <a:t> </a:t>
            </a:r>
            <a:r>
              <a:rPr lang="nl-NL" dirty="0" err="1" smtClean="0">
                <a:solidFill>
                  <a:srgbClr val="666666"/>
                </a:solidFill>
              </a:rPr>
              <a:t>can</a:t>
            </a:r>
            <a:r>
              <a:rPr lang="nl-NL" dirty="0" smtClean="0">
                <a:solidFill>
                  <a:srgbClr val="666666"/>
                </a:solidFill>
              </a:rPr>
              <a:t> </a:t>
            </a:r>
            <a:r>
              <a:rPr lang="nl-NL" dirty="0" err="1" smtClean="0">
                <a:solidFill>
                  <a:srgbClr val="666666"/>
                </a:solidFill>
              </a:rPr>
              <a:t>be</a:t>
            </a:r>
            <a:r>
              <a:rPr lang="nl-NL" dirty="0" smtClean="0">
                <a:solidFill>
                  <a:srgbClr val="666666"/>
                </a:solidFill>
              </a:rPr>
              <a:t> </a:t>
            </a:r>
            <a:r>
              <a:rPr lang="nl-NL" dirty="0" err="1" smtClean="0">
                <a:solidFill>
                  <a:srgbClr val="666666"/>
                </a:solidFill>
              </a:rPr>
              <a:t>delivered</a:t>
            </a:r>
            <a:r>
              <a:rPr lang="nl-NL" dirty="0" smtClean="0">
                <a:solidFill>
                  <a:srgbClr val="666666"/>
                </a:solidFill>
              </a:rPr>
              <a:t> in the next iteration ( features &amp; </a:t>
            </a:r>
            <a:r>
              <a:rPr lang="nl-NL" dirty="0" err="1" smtClean="0">
                <a:solidFill>
                  <a:srgbClr val="666666"/>
                </a:solidFill>
              </a:rPr>
              <a:t>tasks</a:t>
            </a:r>
            <a:r>
              <a:rPr lang="nl-NL" dirty="0" smtClean="0">
                <a:solidFill>
                  <a:srgbClr val="666666"/>
                </a:solidFill>
              </a:rPr>
              <a:t> )</a:t>
            </a:r>
            <a:endParaRPr lang="nl-NL" dirty="0" smtClean="0">
              <a:solidFill>
                <a:srgbClr val="666666"/>
              </a:solidFill>
            </a:endParaRPr>
          </a:p>
          <a:p>
            <a:endParaRPr lang="nl-NL" dirty="0">
              <a:solidFill>
                <a:srgbClr val="666666"/>
              </a:solidFill>
            </a:endParaRPr>
          </a:p>
          <a:p>
            <a:r>
              <a:rPr lang="nl-NL" dirty="0" smtClean="0">
                <a:solidFill>
                  <a:srgbClr val="666666"/>
                </a:solidFill>
              </a:rPr>
              <a:t>The </a:t>
            </a:r>
            <a:r>
              <a:rPr lang="nl-NL" dirty="0" err="1" smtClean="0">
                <a:solidFill>
                  <a:srgbClr val="666666"/>
                </a:solidFill>
              </a:rPr>
              <a:t>work</a:t>
            </a:r>
            <a:r>
              <a:rPr lang="nl-NL" dirty="0" smtClean="0">
                <a:solidFill>
                  <a:srgbClr val="666666"/>
                </a:solidFill>
              </a:rPr>
              <a:t> item list = iteration </a:t>
            </a:r>
            <a:r>
              <a:rPr lang="nl-NL" dirty="0" err="1" smtClean="0">
                <a:solidFill>
                  <a:srgbClr val="666666"/>
                </a:solidFill>
              </a:rPr>
              <a:t>backlog</a:t>
            </a:r>
            <a:r>
              <a:rPr lang="nl-NL" dirty="0" smtClean="0">
                <a:solidFill>
                  <a:srgbClr val="666666"/>
                </a:solidFill>
              </a:rPr>
              <a:t> or sprint </a:t>
            </a:r>
            <a:r>
              <a:rPr lang="nl-NL" dirty="0" err="1" smtClean="0">
                <a:solidFill>
                  <a:srgbClr val="666666"/>
                </a:solidFill>
              </a:rPr>
              <a:t>backlog</a:t>
            </a:r>
            <a:endParaRPr lang="en-IE" dirty="0"/>
          </a:p>
        </p:txBody>
      </p:sp>
    </p:spTree>
    <p:extLst>
      <p:ext uri="{BB962C8B-B14F-4D97-AF65-F5344CB8AC3E}">
        <p14:creationId xmlns:p14="http://schemas.microsoft.com/office/powerpoint/2010/main" val="274980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Product backlog  &amp; iteration ( sprint ) backlog</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24</a:t>
            </a:fld>
            <a:endParaRPr lang="nl-NL"/>
          </a:p>
        </p:txBody>
      </p:sp>
      <p:pic>
        <p:nvPicPr>
          <p:cNvPr id="4" name="Afbeelding 3"/>
          <p:cNvPicPr>
            <a:picLocks noChangeAspect="1"/>
          </p:cNvPicPr>
          <p:nvPr/>
        </p:nvPicPr>
        <p:blipFill>
          <a:blip r:embed="rId2"/>
          <a:stretch>
            <a:fillRect/>
          </a:stretch>
        </p:blipFill>
        <p:spPr>
          <a:xfrm>
            <a:off x="0" y="1700808"/>
            <a:ext cx="9705975" cy="3657600"/>
          </a:xfrm>
          <a:prstGeom prst="rect">
            <a:avLst/>
          </a:prstGeom>
        </p:spPr>
      </p:pic>
    </p:spTree>
    <p:extLst>
      <p:ext uri="{BB962C8B-B14F-4D97-AF65-F5344CB8AC3E}">
        <p14:creationId xmlns:p14="http://schemas.microsoft.com/office/powerpoint/2010/main" val="3474110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Evaluation</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Everyone</a:t>
            </a:r>
            <a:r>
              <a:rPr lang="nl-NL" dirty="0" smtClean="0">
                <a:solidFill>
                  <a:srgbClr val="666666"/>
                </a:solidFill>
              </a:rPr>
              <a:t> is present</a:t>
            </a:r>
          </a:p>
          <a:p>
            <a:endParaRPr lang="nl-NL" dirty="0">
              <a:solidFill>
                <a:srgbClr val="666666"/>
              </a:solidFill>
            </a:endParaRPr>
          </a:p>
          <a:p>
            <a:r>
              <a:rPr lang="nl-NL" dirty="0" smtClean="0">
                <a:solidFill>
                  <a:srgbClr val="666666"/>
                </a:solidFill>
              </a:rPr>
              <a:t>Start </a:t>
            </a:r>
            <a:r>
              <a:rPr lang="nl-NL" dirty="0" err="1" smtClean="0">
                <a:solidFill>
                  <a:srgbClr val="666666"/>
                </a:solidFill>
              </a:rPr>
              <a:t>evaluation</a:t>
            </a:r>
            <a:r>
              <a:rPr lang="nl-NL" dirty="0" smtClean="0">
                <a:solidFill>
                  <a:srgbClr val="666666"/>
                </a:solidFill>
              </a:rPr>
              <a:t> meeting </a:t>
            </a:r>
            <a:r>
              <a:rPr lang="nl-NL" dirty="0" err="1" smtClean="0">
                <a:solidFill>
                  <a:srgbClr val="666666"/>
                </a:solidFill>
              </a:rPr>
              <a:t>with</a:t>
            </a:r>
            <a:r>
              <a:rPr lang="nl-NL" dirty="0" smtClean="0">
                <a:solidFill>
                  <a:srgbClr val="666666"/>
                </a:solidFill>
              </a:rPr>
              <a:t>:</a:t>
            </a:r>
          </a:p>
          <a:p>
            <a:pPr lvl="1"/>
            <a:endParaRPr lang="nl-NL" dirty="0" smtClean="0">
              <a:solidFill>
                <a:srgbClr val="666666"/>
              </a:solidFill>
            </a:endParaRPr>
          </a:p>
          <a:p>
            <a:pPr lvl="1"/>
            <a:r>
              <a:rPr lang="nl-NL" dirty="0" smtClean="0">
                <a:solidFill>
                  <a:srgbClr val="666666"/>
                </a:solidFill>
              </a:rPr>
              <a:t>Meet </a:t>
            </a:r>
            <a:r>
              <a:rPr lang="nl-NL" dirty="0" err="1" smtClean="0">
                <a:solidFill>
                  <a:srgbClr val="666666"/>
                </a:solidFill>
              </a:rPr>
              <a:t>to</a:t>
            </a:r>
            <a:r>
              <a:rPr lang="nl-NL" dirty="0" smtClean="0">
                <a:solidFill>
                  <a:srgbClr val="666666"/>
                </a:solidFill>
              </a:rPr>
              <a:t> </a:t>
            </a:r>
            <a:r>
              <a:rPr lang="nl-NL" dirty="0" err="1" smtClean="0">
                <a:solidFill>
                  <a:srgbClr val="666666"/>
                </a:solidFill>
              </a:rPr>
              <a:t>demonstrate</a:t>
            </a:r>
            <a:r>
              <a:rPr lang="nl-NL" dirty="0" smtClean="0">
                <a:solidFill>
                  <a:srgbClr val="666666"/>
                </a:solidFill>
              </a:rPr>
              <a:t> delivery of teams </a:t>
            </a:r>
            <a:r>
              <a:rPr lang="nl-NL" dirty="0" err="1" smtClean="0">
                <a:solidFill>
                  <a:srgbClr val="666666"/>
                </a:solidFill>
              </a:rPr>
              <a:t>commitments</a:t>
            </a:r>
            <a:endParaRPr lang="nl-NL" dirty="0" smtClean="0">
              <a:solidFill>
                <a:srgbClr val="666666"/>
              </a:solidFill>
            </a:endParaRPr>
          </a:p>
          <a:p>
            <a:pPr lvl="1"/>
            <a:endParaRPr lang="nl-NL" dirty="0" smtClean="0">
              <a:solidFill>
                <a:srgbClr val="666666"/>
              </a:solidFill>
            </a:endParaRPr>
          </a:p>
          <a:p>
            <a:pPr lvl="1">
              <a:buFont typeface="Symbol" panose="05050102010706020507" pitchFamily="18" charset="2"/>
              <a:buChar char="Þ"/>
            </a:pPr>
            <a:r>
              <a:rPr lang="nl-NL" dirty="0" smtClean="0">
                <a:solidFill>
                  <a:srgbClr val="666666"/>
                </a:solidFill>
              </a:rPr>
              <a:t> </a:t>
            </a:r>
            <a:r>
              <a:rPr lang="nl-NL" dirty="0" err="1" smtClean="0">
                <a:solidFill>
                  <a:srgbClr val="666666"/>
                </a:solidFill>
              </a:rPr>
              <a:t>Discuss</a:t>
            </a:r>
            <a:r>
              <a:rPr lang="nl-NL" dirty="0" smtClean="0">
                <a:solidFill>
                  <a:srgbClr val="666666"/>
                </a:solidFill>
              </a:rPr>
              <a:t> </a:t>
            </a:r>
            <a:r>
              <a:rPr lang="nl-NL" dirty="0" err="1" smtClean="0">
                <a:solidFill>
                  <a:srgbClr val="666666"/>
                </a:solidFill>
              </a:rPr>
              <a:t>progress</a:t>
            </a:r>
            <a:r>
              <a:rPr lang="nl-NL" dirty="0" smtClean="0">
                <a:solidFill>
                  <a:srgbClr val="666666"/>
                </a:solidFill>
              </a:rPr>
              <a:t> / update </a:t>
            </a:r>
            <a:r>
              <a:rPr lang="nl-NL" dirty="0" err="1" smtClean="0">
                <a:solidFill>
                  <a:srgbClr val="666666"/>
                </a:solidFill>
              </a:rPr>
              <a:t>backlog</a:t>
            </a:r>
            <a:endParaRPr lang="nl-NL" dirty="0" smtClean="0">
              <a:solidFill>
                <a:srgbClr val="666666"/>
              </a:solidFill>
            </a:endParaRPr>
          </a:p>
          <a:p>
            <a:pPr lvl="1">
              <a:buFont typeface="Symbol" panose="05050102010706020507" pitchFamily="18" charset="2"/>
              <a:buChar char="Þ"/>
            </a:pPr>
            <a:endParaRPr lang="nl-NL" dirty="0" smtClean="0">
              <a:solidFill>
                <a:srgbClr val="666666"/>
              </a:solidFill>
            </a:endParaRPr>
          </a:p>
          <a:p>
            <a:pPr lvl="1"/>
            <a:r>
              <a:rPr lang="nl-NL" dirty="0" smtClean="0">
                <a:solidFill>
                  <a:srgbClr val="666666"/>
                </a:solidFill>
              </a:rPr>
              <a:t>Open forum </a:t>
            </a:r>
            <a:r>
              <a:rPr lang="nl-NL" dirty="0" err="1" smtClean="0">
                <a:solidFill>
                  <a:srgbClr val="666666"/>
                </a:solidFill>
              </a:rPr>
              <a:t>to</a:t>
            </a:r>
            <a:r>
              <a:rPr lang="nl-NL" dirty="0" smtClean="0">
                <a:solidFill>
                  <a:srgbClr val="666666"/>
                </a:solidFill>
              </a:rPr>
              <a:t> </a:t>
            </a:r>
            <a:r>
              <a:rPr lang="nl-NL" dirty="0" err="1" smtClean="0">
                <a:solidFill>
                  <a:srgbClr val="666666"/>
                </a:solidFill>
              </a:rPr>
              <a:t>honestly</a:t>
            </a:r>
            <a:r>
              <a:rPr lang="nl-NL" dirty="0" smtClean="0">
                <a:solidFill>
                  <a:srgbClr val="666666"/>
                </a:solidFill>
              </a:rPr>
              <a:t> </a:t>
            </a:r>
            <a:r>
              <a:rPr lang="nl-NL" dirty="0" err="1" smtClean="0">
                <a:solidFill>
                  <a:srgbClr val="666666"/>
                </a:solidFill>
              </a:rPr>
              <a:t>inspect</a:t>
            </a:r>
            <a:r>
              <a:rPr lang="nl-NL" dirty="0" smtClean="0">
                <a:solidFill>
                  <a:srgbClr val="666666"/>
                </a:solidFill>
              </a:rPr>
              <a:t> </a:t>
            </a:r>
            <a:r>
              <a:rPr lang="nl-NL" dirty="0" err="1" smtClean="0">
                <a:solidFill>
                  <a:srgbClr val="666666"/>
                </a:solidFill>
              </a:rPr>
              <a:t>ourselves</a:t>
            </a:r>
            <a:r>
              <a:rPr lang="nl-NL" dirty="0" smtClean="0">
                <a:solidFill>
                  <a:srgbClr val="666666"/>
                </a:solidFill>
              </a:rPr>
              <a:t> as a team</a:t>
            </a:r>
          </a:p>
          <a:p>
            <a:pPr lvl="2"/>
            <a:r>
              <a:rPr lang="nl-NL" dirty="0" smtClean="0">
                <a:solidFill>
                  <a:srgbClr val="666666"/>
                </a:solidFill>
              </a:rPr>
              <a:t/>
            </a:r>
            <a:br>
              <a:rPr lang="nl-NL" dirty="0" smtClean="0">
                <a:solidFill>
                  <a:srgbClr val="666666"/>
                </a:solidFill>
              </a:rPr>
            </a:br>
            <a:r>
              <a:rPr lang="nl-NL" dirty="0" err="1" smtClean="0">
                <a:solidFill>
                  <a:srgbClr val="666666"/>
                </a:solidFill>
              </a:rPr>
              <a:t>What</a:t>
            </a:r>
            <a:r>
              <a:rPr lang="nl-NL" dirty="0" smtClean="0">
                <a:solidFill>
                  <a:srgbClr val="666666"/>
                </a:solidFill>
              </a:rPr>
              <a:t> are we </a:t>
            </a:r>
            <a:r>
              <a:rPr lang="nl-NL" dirty="0" err="1" smtClean="0">
                <a:solidFill>
                  <a:srgbClr val="666666"/>
                </a:solidFill>
              </a:rPr>
              <a:t>doing</a:t>
            </a:r>
            <a:r>
              <a:rPr lang="nl-NL" dirty="0" smtClean="0">
                <a:solidFill>
                  <a:srgbClr val="666666"/>
                </a:solidFill>
              </a:rPr>
              <a:t> well</a:t>
            </a:r>
          </a:p>
          <a:p>
            <a:pPr lvl="2"/>
            <a:r>
              <a:rPr lang="nl-NL" dirty="0" err="1" smtClean="0">
                <a:solidFill>
                  <a:srgbClr val="666666"/>
                </a:solidFill>
              </a:rPr>
              <a:t>What</a:t>
            </a:r>
            <a:r>
              <a:rPr lang="nl-NL" dirty="0" smtClean="0">
                <a:solidFill>
                  <a:srgbClr val="666666"/>
                </a:solidFill>
              </a:rPr>
              <a:t> are we </a:t>
            </a:r>
            <a:r>
              <a:rPr lang="nl-NL" dirty="0" err="1" smtClean="0">
                <a:solidFill>
                  <a:srgbClr val="666666"/>
                </a:solidFill>
              </a:rPr>
              <a:t>doing</a:t>
            </a:r>
            <a:r>
              <a:rPr lang="nl-NL" dirty="0" smtClean="0">
                <a:solidFill>
                  <a:srgbClr val="666666"/>
                </a:solidFill>
              </a:rPr>
              <a:t> </a:t>
            </a:r>
            <a:r>
              <a:rPr lang="nl-NL" dirty="0" err="1" smtClean="0">
                <a:solidFill>
                  <a:srgbClr val="666666"/>
                </a:solidFill>
              </a:rPr>
              <a:t>not</a:t>
            </a:r>
            <a:r>
              <a:rPr lang="nl-NL" dirty="0" smtClean="0">
                <a:solidFill>
                  <a:srgbClr val="666666"/>
                </a:solidFill>
              </a:rPr>
              <a:t> well</a:t>
            </a:r>
          </a:p>
          <a:p>
            <a:pPr lvl="2"/>
            <a:r>
              <a:rPr lang="nl-NL" dirty="0" smtClean="0">
                <a:solidFill>
                  <a:srgbClr val="666666"/>
                </a:solidFill>
              </a:rPr>
              <a:t>How are we feeling</a:t>
            </a:r>
          </a:p>
          <a:p>
            <a:pPr lvl="2"/>
            <a:r>
              <a:rPr lang="nl-NL" dirty="0" smtClean="0">
                <a:solidFill>
                  <a:srgbClr val="666666"/>
                </a:solidFill>
              </a:rPr>
              <a:t>How </a:t>
            </a:r>
            <a:r>
              <a:rPr lang="nl-NL" dirty="0" err="1" smtClean="0">
                <a:solidFill>
                  <a:srgbClr val="666666"/>
                </a:solidFill>
              </a:rPr>
              <a:t>can</a:t>
            </a:r>
            <a:r>
              <a:rPr lang="nl-NL" dirty="0" smtClean="0">
                <a:solidFill>
                  <a:srgbClr val="666666"/>
                </a:solidFill>
              </a:rPr>
              <a:t> we </a:t>
            </a:r>
            <a:r>
              <a:rPr lang="nl-NL" dirty="0" err="1" smtClean="0">
                <a:solidFill>
                  <a:srgbClr val="666666"/>
                </a:solidFill>
              </a:rPr>
              <a:t>improve</a:t>
            </a:r>
            <a:endParaRPr lang="nl-NL" dirty="0" smtClean="0">
              <a:solidFill>
                <a:srgbClr val="666666"/>
              </a:solidFill>
            </a:endParaRPr>
          </a:p>
        </p:txBody>
      </p:sp>
    </p:spTree>
    <p:extLst>
      <p:ext uri="{BB962C8B-B14F-4D97-AF65-F5344CB8AC3E}">
        <p14:creationId xmlns:p14="http://schemas.microsoft.com/office/powerpoint/2010/main" val="362848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Customer </a:t>
            </a:r>
            <a:r>
              <a:rPr lang="nl-BE" dirty="0" smtClean="0"/>
              <a:t>&amp; </a:t>
            </a:r>
            <a:r>
              <a:rPr lang="nl-BE" dirty="0" smtClean="0"/>
              <a:t>Product </a:t>
            </a:r>
            <a:r>
              <a:rPr lang="nl-BE" dirty="0" err="1" smtClean="0"/>
              <a:t>Owner</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Oulu ( Finland)</a:t>
            </a:r>
          </a:p>
          <a:p>
            <a:pPr lvl="1"/>
            <a:endParaRPr lang="nl-NL" dirty="0" smtClean="0">
              <a:solidFill>
                <a:srgbClr val="666666"/>
              </a:solidFill>
            </a:endParaRPr>
          </a:p>
          <a:p>
            <a:pPr lvl="1"/>
            <a:r>
              <a:rPr lang="nl-NL" dirty="0" smtClean="0">
                <a:solidFill>
                  <a:srgbClr val="666666"/>
                </a:solidFill>
              </a:rPr>
              <a:t>Project </a:t>
            </a:r>
            <a:r>
              <a:rPr lang="nl-NL" dirty="0" err="1" smtClean="0">
                <a:solidFill>
                  <a:srgbClr val="666666"/>
                </a:solidFill>
              </a:rPr>
              <a:t>description</a:t>
            </a:r>
            <a:endParaRPr lang="nl-NL" dirty="0" smtClean="0">
              <a:solidFill>
                <a:srgbClr val="666666"/>
              </a:solidFill>
            </a:endParaRPr>
          </a:p>
          <a:p>
            <a:pPr lvl="1"/>
            <a:r>
              <a:rPr lang="nl-NL" dirty="0" smtClean="0">
                <a:solidFill>
                  <a:srgbClr val="666666"/>
                </a:solidFill>
              </a:rPr>
              <a:t>Start Project : </a:t>
            </a:r>
          </a:p>
          <a:p>
            <a:pPr lvl="2"/>
            <a:r>
              <a:rPr lang="nl-NL" sz="1800" dirty="0" smtClean="0">
                <a:solidFill>
                  <a:srgbClr val="666666"/>
                </a:solidFill>
              </a:rPr>
              <a:t>Customer </a:t>
            </a:r>
            <a:r>
              <a:rPr lang="nl-NL" sz="1800" dirty="0" err="1" smtClean="0">
                <a:solidFill>
                  <a:srgbClr val="666666"/>
                </a:solidFill>
              </a:rPr>
              <a:t>decides</a:t>
            </a:r>
            <a:r>
              <a:rPr lang="nl-NL" sz="1800" dirty="0" smtClean="0">
                <a:solidFill>
                  <a:srgbClr val="666666"/>
                </a:solidFill>
              </a:rPr>
              <a:t> scope </a:t>
            </a:r>
            <a:r>
              <a:rPr lang="nl-NL" sz="1800" dirty="0" err="1" smtClean="0">
                <a:solidFill>
                  <a:srgbClr val="666666"/>
                </a:solidFill>
              </a:rPr>
              <a:t>and</a:t>
            </a:r>
            <a:r>
              <a:rPr lang="nl-NL" sz="1800" dirty="0" smtClean="0">
                <a:solidFill>
                  <a:srgbClr val="666666"/>
                </a:solidFill>
              </a:rPr>
              <a:t> </a:t>
            </a:r>
            <a:r>
              <a:rPr lang="nl-NL" sz="1800" dirty="0" err="1" smtClean="0">
                <a:solidFill>
                  <a:srgbClr val="666666"/>
                </a:solidFill>
              </a:rPr>
              <a:t>requirements</a:t>
            </a:r>
            <a:endParaRPr lang="nl-NL" sz="1800" dirty="0" smtClean="0">
              <a:solidFill>
                <a:srgbClr val="666666"/>
              </a:solidFill>
            </a:endParaRPr>
          </a:p>
          <a:p>
            <a:pPr lvl="2"/>
            <a:r>
              <a:rPr lang="nl-NL" sz="1800" dirty="0" err="1" smtClean="0">
                <a:solidFill>
                  <a:srgbClr val="666666"/>
                </a:solidFill>
              </a:rPr>
              <a:t>Creates</a:t>
            </a:r>
            <a:r>
              <a:rPr lang="nl-NL" sz="1800" dirty="0" smtClean="0">
                <a:solidFill>
                  <a:srgbClr val="666666"/>
                </a:solidFill>
              </a:rPr>
              <a:t> Project backlog</a:t>
            </a:r>
          </a:p>
          <a:p>
            <a:pPr lvl="2"/>
            <a:r>
              <a:rPr lang="nl-NL" sz="1800" dirty="0" smtClean="0">
                <a:solidFill>
                  <a:srgbClr val="666666"/>
                </a:solidFill>
              </a:rPr>
              <a:t>Transfer </a:t>
            </a:r>
            <a:r>
              <a:rPr lang="nl-NL" sz="1800" dirty="0" err="1" smtClean="0">
                <a:solidFill>
                  <a:srgbClr val="666666"/>
                </a:solidFill>
              </a:rPr>
              <a:t>backlog</a:t>
            </a:r>
            <a:r>
              <a:rPr lang="nl-NL" sz="1800" dirty="0" smtClean="0">
                <a:solidFill>
                  <a:srgbClr val="666666"/>
                </a:solidFill>
              </a:rPr>
              <a:t> </a:t>
            </a:r>
            <a:r>
              <a:rPr lang="nl-NL" sz="1800" dirty="0" err="1" smtClean="0">
                <a:solidFill>
                  <a:srgbClr val="666666"/>
                </a:solidFill>
              </a:rPr>
              <a:t>work</a:t>
            </a:r>
            <a:r>
              <a:rPr lang="nl-NL" sz="1800" dirty="0" smtClean="0">
                <a:solidFill>
                  <a:srgbClr val="666666"/>
                </a:solidFill>
              </a:rPr>
              <a:t> items </a:t>
            </a:r>
            <a:r>
              <a:rPr lang="nl-NL" sz="1800" dirty="0" err="1" smtClean="0">
                <a:solidFill>
                  <a:srgbClr val="666666"/>
                </a:solidFill>
              </a:rPr>
              <a:t>to</a:t>
            </a:r>
            <a:r>
              <a:rPr lang="nl-NL" sz="1800" dirty="0" smtClean="0">
                <a:solidFill>
                  <a:srgbClr val="666666"/>
                </a:solidFill>
              </a:rPr>
              <a:t> iteration planning</a:t>
            </a:r>
          </a:p>
          <a:p>
            <a:pPr lvl="1"/>
            <a:r>
              <a:rPr lang="nl-NL" sz="2000" dirty="0" smtClean="0">
                <a:solidFill>
                  <a:srgbClr val="666666"/>
                </a:solidFill>
              </a:rPr>
              <a:t>Start iteration:</a:t>
            </a:r>
          </a:p>
          <a:p>
            <a:pPr lvl="2"/>
            <a:r>
              <a:rPr lang="nl-NL" sz="1800" dirty="0" smtClean="0">
                <a:solidFill>
                  <a:srgbClr val="666666"/>
                </a:solidFill>
              </a:rPr>
              <a:t>Planning of iteration</a:t>
            </a:r>
          </a:p>
          <a:p>
            <a:pPr lvl="2"/>
            <a:r>
              <a:rPr lang="nl-NL" sz="1800" b="1" i="1" dirty="0" smtClean="0">
                <a:solidFill>
                  <a:srgbClr val="666666"/>
                </a:solidFill>
              </a:rPr>
              <a:t>User </a:t>
            </a:r>
            <a:r>
              <a:rPr lang="nl-NL" sz="1800" b="1" i="1" dirty="0" err="1" smtClean="0">
                <a:solidFill>
                  <a:srgbClr val="666666"/>
                </a:solidFill>
              </a:rPr>
              <a:t>stories</a:t>
            </a:r>
            <a:r>
              <a:rPr lang="nl-NL" sz="1800" b="1" i="1" dirty="0" smtClean="0">
                <a:solidFill>
                  <a:srgbClr val="666666"/>
                </a:solidFill>
              </a:rPr>
              <a:t> </a:t>
            </a:r>
            <a:r>
              <a:rPr lang="nl-NL" sz="1800" i="1" dirty="0" smtClean="0">
                <a:solidFill>
                  <a:srgbClr val="666666"/>
                </a:solidFill>
              </a:rPr>
              <a:t>are </a:t>
            </a:r>
            <a:r>
              <a:rPr lang="nl-NL" sz="1800" i="1" dirty="0" err="1" smtClean="0">
                <a:solidFill>
                  <a:srgbClr val="666666"/>
                </a:solidFill>
              </a:rPr>
              <a:t>carried</a:t>
            </a:r>
            <a:r>
              <a:rPr lang="nl-NL" sz="1800" i="1" dirty="0" smtClean="0">
                <a:solidFill>
                  <a:srgbClr val="666666"/>
                </a:solidFill>
              </a:rPr>
              <a:t> </a:t>
            </a:r>
            <a:r>
              <a:rPr lang="nl-NL" sz="1800" i="1" dirty="0" smtClean="0">
                <a:solidFill>
                  <a:srgbClr val="666666"/>
                </a:solidFill>
              </a:rPr>
              <a:t>out + </a:t>
            </a:r>
            <a:r>
              <a:rPr lang="nl-NL" sz="1800" b="1" i="1" dirty="0" err="1" smtClean="0">
                <a:solidFill>
                  <a:srgbClr val="666666"/>
                </a:solidFill>
              </a:rPr>
              <a:t>use</a:t>
            </a:r>
            <a:r>
              <a:rPr lang="nl-NL" sz="1800" b="1" i="1" dirty="0" smtClean="0">
                <a:solidFill>
                  <a:srgbClr val="666666"/>
                </a:solidFill>
              </a:rPr>
              <a:t> cases</a:t>
            </a:r>
            <a:endParaRPr lang="nl-NL" sz="1800" b="1" i="1" dirty="0" smtClean="0">
              <a:solidFill>
                <a:srgbClr val="666666"/>
              </a:solidFill>
            </a:endParaRPr>
          </a:p>
          <a:p>
            <a:pPr lvl="1"/>
            <a:r>
              <a:rPr lang="nl-NL" sz="2000" dirty="0" smtClean="0">
                <a:solidFill>
                  <a:srgbClr val="666666"/>
                </a:solidFill>
              </a:rPr>
              <a:t>End of iteration:</a:t>
            </a:r>
          </a:p>
          <a:p>
            <a:pPr lvl="2"/>
            <a:r>
              <a:rPr lang="nl-NL" sz="1800" dirty="0" err="1" smtClean="0">
                <a:solidFill>
                  <a:srgbClr val="666666"/>
                </a:solidFill>
              </a:rPr>
              <a:t>Validation</a:t>
            </a:r>
            <a:r>
              <a:rPr lang="nl-NL" sz="1800" dirty="0" smtClean="0">
                <a:solidFill>
                  <a:srgbClr val="666666"/>
                </a:solidFill>
              </a:rPr>
              <a:t> of output</a:t>
            </a:r>
          </a:p>
          <a:p>
            <a:pPr lvl="2"/>
            <a:endParaRPr lang="nl-NL" sz="1800" dirty="0" smtClean="0">
              <a:solidFill>
                <a:srgbClr val="666666"/>
              </a:solidFill>
            </a:endParaRPr>
          </a:p>
          <a:p>
            <a:pPr lvl="1"/>
            <a:endParaRPr lang="nl-NL" dirty="0" smtClean="0">
              <a:solidFill>
                <a:srgbClr val="666666"/>
              </a:solidFill>
            </a:endParaRPr>
          </a:p>
          <a:p>
            <a:pPr lvl="1"/>
            <a:endParaRPr lang="nl-NL" dirty="0" smtClean="0">
              <a:solidFill>
                <a:srgbClr val="666666"/>
              </a:solidFill>
            </a:endParaRPr>
          </a:p>
          <a:p>
            <a:endParaRPr lang="en-IE" dirty="0"/>
          </a:p>
        </p:txBody>
      </p:sp>
    </p:spTree>
    <p:extLst>
      <p:ext uri="{BB962C8B-B14F-4D97-AF65-F5344CB8AC3E}">
        <p14:creationId xmlns:p14="http://schemas.microsoft.com/office/powerpoint/2010/main" val="1580648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Development Team</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Team = </a:t>
            </a:r>
            <a:r>
              <a:rPr lang="nl-NL" dirty="0" err="1" smtClean="0">
                <a:solidFill>
                  <a:srgbClr val="666666"/>
                </a:solidFill>
              </a:rPr>
              <a:t>Antwerp</a:t>
            </a:r>
            <a:r>
              <a:rPr lang="nl-NL" dirty="0" smtClean="0">
                <a:solidFill>
                  <a:srgbClr val="666666"/>
                </a:solidFill>
              </a:rPr>
              <a:t> </a:t>
            </a:r>
          </a:p>
          <a:p>
            <a:pPr lvl="1"/>
            <a:r>
              <a:rPr lang="nl-NL" dirty="0" err="1" smtClean="0">
                <a:solidFill>
                  <a:srgbClr val="666666"/>
                </a:solidFill>
              </a:rPr>
              <a:t>Execution</a:t>
            </a:r>
            <a:r>
              <a:rPr lang="nl-NL" dirty="0" smtClean="0">
                <a:solidFill>
                  <a:srgbClr val="666666"/>
                </a:solidFill>
              </a:rPr>
              <a:t> of project</a:t>
            </a:r>
          </a:p>
          <a:p>
            <a:pPr lvl="1"/>
            <a:r>
              <a:rPr lang="nl-NL" dirty="0" smtClean="0">
                <a:solidFill>
                  <a:srgbClr val="666666"/>
                </a:solidFill>
              </a:rPr>
              <a:t>Team is </a:t>
            </a:r>
            <a:r>
              <a:rPr lang="nl-NL" dirty="0" err="1" smtClean="0">
                <a:solidFill>
                  <a:srgbClr val="666666"/>
                </a:solidFill>
              </a:rPr>
              <a:t>self-organized</a:t>
            </a:r>
            <a:r>
              <a:rPr lang="nl-NL" dirty="0" smtClean="0">
                <a:solidFill>
                  <a:srgbClr val="666666"/>
                </a:solidFill>
              </a:rPr>
              <a:t>, (</a:t>
            </a:r>
            <a:r>
              <a:rPr lang="nl-NL" dirty="0" err="1" smtClean="0">
                <a:solidFill>
                  <a:srgbClr val="666666"/>
                </a:solidFill>
              </a:rPr>
              <a:t>during</a:t>
            </a:r>
            <a:r>
              <a:rPr lang="nl-NL" dirty="0" smtClean="0">
                <a:solidFill>
                  <a:srgbClr val="666666"/>
                </a:solidFill>
              </a:rPr>
              <a:t> kick </a:t>
            </a:r>
            <a:r>
              <a:rPr lang="nl-NL" dirty="0" smtClean="0">
                <a:solidFill>
                  <a:srgbClr val="666666"/>
                </a:solidFill>
              </a:rPr>
              <a:t>off  </a:t>
            </a:r>
            <a:r>
              <a:rPr lang="nl-NL" dirty="0" err="1" smtClean="0">
                <a:solidFill>
                  <a:srgbClr val="666666"/>
                </a:solidFill>
              </a:rPr>
              <a:t>work</a:t>
            </a:r>
            <a:r>
              <a:rPr lang="nl-NL" dirty="0" smtClean="0">
                <a:solidFill>
                  <a:srgbClr val="666666"/>
                </a:solidFill>
              </a:rPr>
              <a:t> has been </a:t>
            </a:r>
            <a:r>
              <a:rPr lang="nl-NL" dirty="0" err="1" smtClean="0">
                <a:solidFill>
                  <a:srgbClr val="666666"/>
                </a:solidFill>
              </a:rPr>
              <a:t>planned</a:t>
            </a:r>
            <a:r>
              <a:rPr lang="nl-NL" dirty="0" smtClean="0">
                <a:solidFill>
                  <a:srgbClr val="666666"/>
                </a:solidFill>
              </a:rPr>
              <a:t>)</a:t>
            </a:r>
          </a:p>
          <a:p>
            <a:endParaRPr lang="nl-NL" dirty="0" smtClean="0">
              <a:solidFill>
                <a:srgbClr val="666666"/>
              </a:solidFill>
            </a:endParaRPr>
          </a:p>
          <a:p>
            <a:r>
              <a:rPr lang="nl-NL" dirty="0" smtClean="0">
                <a:solidFill>
                  <a:srgbClr val="666666"/>
                </a:solidFill>
              </a:rPr>
              <a:t>Project Manager</a:t>
            </a:r>
          </a:p>
          <a:p>
            <a:pPr lvl="1"/>
            <a:r>
              <a:rPr lang="nl-NL" dirty="0" smtClean="0">
                <a:solidFill>
                  <a:srgbClr val="666666"/>
                </a:solidFill>
              </a:rPr>
              <a:t>Change of </a:t>
            </a:r>
            <a:r>
              <a:rPr lang="nl-NL" dirty="0" err="1" smtClean="0">
                <a:solidFill>
                  <a:srgbClr val="666666"/>
                </a:solidFill>
              </a:rPr>
              <a:t>roll</a:t>
            </a:r>
            <a:r>
              <a:rPr lang="nl-NL" dirty="0" smtClean="0">
                <a:solidFill>
                  <a:srgbClr val="666666"/>
                </a:solidFill>
              </a:rPr>
              <a:t> (per sprint)</a:t>
            </a:r>
            <a:endParaRPr lang="nl-NL" dirty="0" smtClean="0">
              <a:solidFill>
                <a:srgbClr val="666666"/>
              </a:solidFill>
            </a:endParaRPr>
          </a:p>
          <a:p>
            <a:pPr lvl="1"/>
            <a:r>
              <a:rPr lang="nl-NL" dirty="0" err="1" smtClean="0">
                <a:solidFill>
                  <a:srgbClr val="666666"/>
                </a:solidFill>
              </a:rPr>
              <a:t>Finalization</a:t>
            </a:r>
            <a:r>
              <a:rPr lang="nl-NL" dirty="0" smtClean="0">
                <a:solidFill>
                  <a:srgbClr val="666666"/>
                </a:solidFill>
              </a:rPr>
              <a:t> of planning:</a:t>
            </a:r>
            <a:endParaRPr lang="nl-NL" dirty="0" smtClean="0">
              <a:solidFill>
                <a:srgbClr val="666666"/>
              </a:solidFill>
            </a:endParaRPr>
          </a:p>
          <a:p>
            <a:pPr lvl="2"/>
            <a:r>
              <a:rPr lang="nl-NL" dirty="0" err="1" smtClean="0">
                <a:solidFill>
                  <a:srgbClr val="666666"/>
                </a:solidFill>
              </a:rPr>
              <a:t>Focal</a:t>
            </a:r>
            <a:r>
              <a:rPr lang="nl-NL" dirty="0" smtClean="0">
                <a:solidFill>
                  <a:srgbClr val="666666"/>
                </a:solidFill>
              </a:rPr>
              <a:t> Point of Contact </a:t>
            </a:r>
            <a:r>
              <a:rPr lang="nl-NL" dirty="0" err="1" smtClean="0">
                <a:solidFill>
                  <a:srgbClr val="666666"/>
                </a:solidFill>
              </a:rPr>
              <a:t>during</a:t>
            </a:r>
            <a:r>
              <a:rPr lang="nl-NL" dirty="0" smtClean="0">
                <a:solidFill>
                  <a:srgbClr val="666666"/>
                </a:solidFill>
              </a:rPr>
              <a:t> sprint / meetings</a:t>
            </a:r>
          </a:p>
          <a:p>
            <a:pPr lvl="2"/>
            <a:r>
              <a:rPr lang="nl-NL" dirty="0" err="1" smtClean="0">
                <a:solidFill>
                  <a:srgbClr val="666666"/>
                </a:solidFill>
              </a:rPr>
              <a:t>Organize</a:t>
            </a:r>
            <a:r>
              <a:rPr lang="nl-NL" dirty="0" smtClean="0">
                <a:solidFill>
                  <a:srgbClr val="666666"/>
                </a:solidFill>
              </a:rPr>
              <a:t> </a:t>
            </a:r>
            <a:r>
              <a:rPr lang="nl-NL" dirty="0" err="1" smtClean="0">
                <a:solidFill>
                  <a:srgbClr val="666666"/>
                </a:solidFill>
              </a:rPr>
              <a:t>kickoff</a:t>
            </a:r>
            <a:r>
              <a:rPr lang="nl-NL" dirty="0" smtClean="0">
                <a:solidFill>
                  <a:srgbClr val="666666"/>
                </a:solidFill>
              </a:rPr>
              <a:t> –</a:t>
            </a:r>
            <a:r>
              <a:rPr lang="nl-NL" dirty="0" err="1" smtClean="0">
                <a:solidFill>
                  <a:srgbClr val="666666"/>
                </a:solidFill>
              </a:rPr>
              <a:t>and</a:t>
            </a:r>
            <a:r>
              <a:rPr lang="nl-NL" dirty="0" smtClean="0">
                <a:solidFill>
                  <a:srgbClr val="666666"/>
                </a:solidFill>
              </a:rPr>
              <a:t>  </a:t>
            </a:r>
            <a:r>
              <a:rPr lang="nl-NL" dirty="0" err="1" smtClean="0">
                <a:solidFill>
                  <a:srgbClr val="666666"/>
                </a:solidFill>
              </a:rPr>
              <a:t>evaluation</a:t>
            </a:r>
            <a:r>
              <a:rPr lang="nl-NL" dirty="0" smtClean="0">
                <a:solidFill>
                  <a:srgbClr val="666666"/>
                </a:solidFill>
              </a:rPr>
              <a:t> meeting</a:t>
            </a:r>
          </a:p>
          <a:p>
            <a:pPr lvl="2"/>
            <a:r>
              <a:rPr lang="nl-NL" dirty="0" err="1" smtClean="0">
                <a:solidFill>
                  <a:srgbClr val="666666"/>
                </a:solidFill>
              </a:rPr>
              <a:t>Discussion</a:t>
            </a:r>
            <a:r>
              <a:rPr lang="nl-NL" dirty="0" smtClean="0">
                <a:solidFill>
                  <a:srgbClr val="666666"/>
                </a:solidFill>
              </a:rPr>
              <a:t> of sprint planning</a:t>
            </a:r>
            <a:endParaRPr lang="nl-NL" dirty="0" smtClean="0">
              <a:solidFill>
                <a:srgbClr val="666666"/>
              </a:solidFill>
            </a:endParaRPr>
          </a:p>
          <a:p>
            <a:pPr lvl="2"/>
            <a:r>
              <a:rPr lang="nl-NL" dirty="0" err="1" smtClean="0">
                <a:solidFill>
                  <a:srgbClr val="666666"/>
                </a:solidFill>
              </a:rPr>
              <a:t>Weekly</a:t>
            </a:r>
            <a:r>
              <a:rPr lang="nl-NL" dirty="0" smtClean="0">
                <a:solidFill>
                  <a:srgbClr val="666666"/>
                </a:solidFill>
              </a:rPr>
              <a:t> meeting </a:t>
            </a:r>
            <a:r>
              <a:rPr lang="nl-NL" dirty="0" err="1" smtClean="0">
                <a:solidFill>
                  <a:srgbClr val="666666"/>
                </a:solidFill>
              </a:rPr>
              <a:t>with</a:t>
            </a:r>
            <a:r>
              <a:rPr lang="nl-NL" dirty="0" smtClean="0">
                <a:solidFill>
                  <a:srgbClr val="666666"/>
                </a:solidFill>
              </a:rPr>
              <a:t> Tom Peeters ( + </a:t>
            </a:r>
            <a:r>
              <a:rPr lang="nl-NL" dirty="0" err="1" smtClean="0">
                <a:solidFill>
                  <a:srgbClr val="666666"/>
                </a:solidFill>
              </a:rPr>
              <a:t>preparation</a:t>
            </a:r>
            <a:r>
              <a:rPr lang="nl-NL" dirty="0" smtClean="0">
                <a:solidFill>
                  <a:srgbClr val="666666"/>
                </a:solidFill>
              </a:rPr>
              <a:t> )</a:t>
            </a:r>
            <a:endParaRPr lang="nl-NL" dirty="0" smtClean="0">
              <a:solidFill>
                <a:srgbClr val="666666"/>
              </a:solidFill>
            </a:endParaRPr>
          </a:p>
          <a:p>
            <a:endParaRPr lang="en-IE" dirty="0"/>
          </a:p>
        </p:txBody>
      </p:sp>
    </p:spTree>
    <p:extLst>
      <p:ext uri="{BB962C8B-B14F-4D97-AF65-F5344CB8AC3E}">
        <p14:creationId xmlns:p14="http://schemas.microsoft.com/office/powerpoint/2010/main" val="2325993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Development </a:t>
            </a:r>
            <a:r>
              <a:rPr lang="nl-BE" dirty="0" smtClean="0"/>
              <a:t>Team </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Developer</a:t>
            </a:r>
            <a:endParaRPr lang="nl-NL" dirty="0" smtClean="0">
              <a:solidFill>
                <a:srgbClr val="666666"/>
              </a:solidFill>
            </a:endParaRPr>
          </a:p>
          <a:p>
            <a:pPr lvl="1"/>
            <a:r>
              <a:rPr lang="nl-NL" dirty="0" smtClean="0">
                <a:solidFill>
                  <a:srgbClr val="666666"/>
                </a:solidFill>
              </a:rPr>
              <a:t>Check &amp; update </a:t>
            </a:r>
            <a:r>
              <a:rPr lang="nl-NL" dirty="0" err="1" smtClean="0">
                <a:solidFill>
                  <a:srgbClr val="666666"/>
                </a:solidFill>
              </a:rPr>
              <a:t>requirements</a:t>
            </a:r>
            <a:endParaRPr lang="nl-NL" dirty="0" smtClean="0">
              <a:solidFill>
                <a:srgbClr val="666666"/>
              </a:solidFill>
            </a:endParaRPr>
          </a:p>
          <a:p>
            <a:pPr lvl="1"/>
            <a:r>
              <a:rPr lang="nl-NL" dirty="0" err="1" smtClean="0">
                <a:solidFill>
                  <a:srgbClr val="666666"/>
                </a:solidFill>
              </a:rPr>
              <a:t>Estimate</a:t>
            </a:r>
            <a:r>
              <a:rPr lang="nl-NL" dirty="0" smtClean="0">
                <a:solidFill>
                  <a:srgbClr val="666666"/>
                </a:solidFill>
              </a:rPr>
              <a:t> </a:t>
            </a:r>
            <a:r>
              <a:rPr lang="nl-NL" dirty="0" err="1" smtClean="0">
                <a:solidFill>
                  <a:srgbClr val="666666"/>
                </a:solidFill>
              </a:rPr>
              <a:t>duration</a:t>
            </a:r>
            <a:r>
              <a:rPr lang="nl-NL" dirty="0" smtClean="0">
                <a:solidFill>
                  <a:srgbClr val="666666"/>
                </a:solidFill>
              </a:rPr>
              <a:t> of word items</a:t>
            </a:r>
          </a:p>
          <a:p>
            <a:pPr lvl="1"/>
            <a:r>
              <a:rPr lang="nl-NL" dirty="0" smtClean="0">
                <a:solidFill>
                  <a:srgbClr val="666666"/>
                </a:solidFill>
              </a:rPr>
              <a:t>Development( </a:t>
            </a:r>
            <a:r>
              <a:rPr lang="nl-NL" dirty="0" smtClean="0">
                <a:solidFill>
                  <a:srgbClr val="666666"/>
                </a:solidFill>
              </a:rPr>
              <a:t>code )</a:t>
            </a:r>
          </a:p>
          <a:p>
            <a:pPr lvl="1"/>
            <a:r>
              <a:rPr lang="nl-NL" dirty="0" smtClean="0">
                <a:solidFill>
                  <a:srgbClr val="666666"/>
                </a:solidFill>
              </a:rPr>
              <a:t>Architecture</a:t>
            </a:r>
            <a:endParaRPr lang="nl-NL" dirty="0" smtClean="0">
              <a:solidFill>
                <a:srgbClr val="666666"/>
              </a:solidFill>
            </a:endParaRPr>
          </a:p>
          <a:p>
            <a:pPr lvl="2"/>
            <a:r>
              <a:rPr lang="nl-NL" dirty="0" smtClean="0">
                <a:solidFill>
                  <a:srgbClr val="666666"/>
                </a:solidFill>
              </a:rPr>
              <a:t>Pair Programming !</a:t>
            </a:r>
          </a:p>
          <a:p>
            <a:endParaRPr lang="nl-NL" dirty="0">
              <a:solidFill>
                <a:srgbClr val="666666"/>
              </a:solidFill>
            </a:endParaRPr>
          </a:p>
          <a:p>
            <a:r>
              <a:rPr lang="nl-NL" dirty="0" smtClean="0">
                <a:solidFill>
                  <a:srgbClr val="666666"/>
                </a:solidFill>
              </a:rPr>
              <a:t>Developer / Tester</a:t>
            </a:r>
            <a:endParaRPr lang="nl-NL" dirty="0" smtClean="0">
              <a:solidFill>
                <a:srgbClr val="666666"/>
              </a:solidFill>
            </a:endParaRPr>
          </a:p>
          <a:p>
            <a:pPr lvl="1"/>
            <a:r>
              <a:rPr lang="nl-NL" dirty="0" err="1" smtClean="0">
                <a:solidFill>
                  <a:srgbClr val="666666"/>
                </a:solidFill>
              </a:rPr>
              <a:t>Early</a:t>
            </a:r>
            <a:r>
              <a:rPr lang="nl-NL" dirty="0" smtClean="0">
                <a:solidFill>
                  <a:srgbClr val="666666"/>
                </a:solidFill>
              </a:rPr>
              <a:t> </a:t>
            </a:r>
            <a:r>
              <a:rPr lang="nl-NL" dirty="0" err="1" smtClean="0">
                <a:solidFill>
                  <a:srgbClr val="666666"/>
                </a:solidFill>
              </a:rPr>
              <a:t>phase</a:t>
            </a:r>
            <a:r>
              <a:rPr lang="nl-NL" dirty="0" smtClean="0">
                <a:solidFill>
                  <a:srgbClr val="666666"/>
                </a:solidFill>
              </a:rPr>
              <a:t> </a:t>
            </a:r>
            <a:r>
              <a:rPr lang="nl-NL" dirty="0" err="1" smtClean="0">
                <a:solidFill>
                  <a:srgbClr val="666666"/>
                </a:solidFill>
              </a:rPr>
              <a:t>testing</a:t>
            </a:r>
            <a:endParaRPr lang="nl-NL" dirty="0" smtClean="0">
              <a:solidFill>
                <a:srgbClr val="666666"/>
              </a:solidFill>
            </a:endParaRPr>
          </a:p>
          <a:p>
            <a:pPr lvl="1"/>
            <a:r>
              <a:rPr lang="nl-NL" dirty="0" err="1" smtClean="0">
                <a:solidFill>
                  <a:srgbClr val="666666"/>
                </a:solidFill>
              </a:rPr>
              <a:t>Prepare</a:t>
            </a:r>
            <a:r>
              <a:rPr lang="nl-NL" dirty="0" smtClean="0">
                <a:solidFill>
                  <a:srgbClr val="666666"/>
                </a:solidFill>
              </a:rPr>
              <a:t> </a:t>
            </a:r>
            <a:r>
              <a:rPr lang="nl-NL" dirty="0" err="1" smtClean="0">
                <a:solidFill>
                  <a:srgbClr val="666666"/>
                </a:solidFill>
              </a:rPr>
              <a:t>demonstration</a:t>
            </a:r>
            <a:r>
              <a:rPr lang="nl-NL" dirty="0" smtClean="0">
                <a:solidFill>
                  <a:srgbClr val="666666"/>
                </a:solidFill>
              </a:rPr>
              <a:t> &amp; </a:t>
            </a:r>
            <a:r>
              <a:rPr lang="nl-NL" dirty="0" err="1" smtClean="0">
                <a:solidFill>
                  <a:srgbClr val="666666"/>
                </a:solidFill>
              </a:rPr>
              <a:t>deployment</a:t>
            </a:r>
            <a:endParaRPr lang="nl-NL" dirty="0" smtClean="0">
              <a:solidFill>
                <a:srgbClr val="666666"/>
              </a:solidFill>
            </a:endParaRPr>
          </a:p>
          <a:p>
            <a:pPr lvl="1"/>
            <a:r>
              <a:rPr lang="nl-NL" dirty="0" smtClean="0">
                <a:solidFill>
                  <a:srgbClr val="666666"/>
                </a:solidFill>
              </a:rPr>
              <a:t>Development ( code )</a:t>
            </a:r>
          </a:p>
          <a:p>
            <a:pPr lvl="1"/>
            <a:endParaRPr lang="nl-NL" dirty="0">
              <a:solidFill>
                <a:srgbClr val="666666"/>
              </a:solidFill>
            </a:endParaRPr>
          </a:p>
          <a:p>
            <a:r>
              <a:rPr lang="nl-NL" dirty="0" smtClean="0">
                <a:solidFill>
                  <a:srgbClr val="666666"/>
                </a:solidFill>
              </a:rPr>
              <a:t>Marketing Manager</a:t>
            </a:r>
          </a:p>
          <a:p>
            <a:pPr lvl="1"/>
            <a:r>
              <a:rPr lang="nl-NL" dirty="0" err="1" smtClean="0">
                <a:solidFill>
                  <a:srgbClr val="666666"/>
                </a:solidFill>
              </a:rPr>
              <a:t>Preparation</a:t>
            </a:r>
            <a:r>
              <a:rPr lang="nl-NL" dirty="0" smtClean="0">
                <a:solidFill>
                  <a:srgbClr val="666666"/>
                </a:solidFill>
              </a:rPr>
              <a:t> of </a:t>
            </a:r>
            <a:r>
              <a:rPr lang="nl-NL" dirty="0" err="1" smtClean="0">
                <a:solidFill>
                  <a:srgbClr val="666666"/>
                </a:solidFill>
              </a:rPr>
              <a:t>presentation</a:t>
            </a:r>
            <a:r>
              <a:rPr lang="nl-NL" dirty="0" smtClean="0">
                <a:solidFill>
                  <a:srgbClr val="666666"/>
                </a:solidFill>
              </a:rPr>
              <a:t> / demo</a:t>
            </a:r>
          </a:p>
          <a:p>
            <a:pPr lvl="1"/>
            <a:r>
              <a:rPr lang="nl-NL" dirty="0" err="1" smtClean="0">
                <a:solidFill>
                  <a:srgbClr val="666666"/>
                </a:solidFill>
              </a:rPr>
              <a:t>Preparation</a:t>
            </a:r>
            <a:r>
              <a:rPr lang="nl-NL" dirty="0" smtClean="0">
                <a:solidFill>
                  <a:srgbClr val="666666"/>
                </a:solidFill>
              </a:rPr>
              <a:t> of movie</a:t>
            </a:r>
            <a:endParaRPr lang="nl-NL" dirty="0" smtClean="0">
              <a:solidFill>
                <a:srgbClr val="666666"/>
              </a:solidFill>
            </a:endParaRPr>
          </a:p>
          <a:p>
            <a:endParaRPr lang="en-IE" dirty="0"/>
          </a:p>
        </p:txBody>
      </p:sp>
    </p:spTree>
    <p:extLst>
      <p:ext uri="{BB962C8B-B14F-4D97-AF65-F5344CB8AC3E}">
        <p14:creationId xmlns:p14="http://schemas.microsoft.com/office/powerpoint/2010/main" val="2072257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a:t>
            </a:r>
            <a:endParaRPr lang="en-US" dirty="0"/>
          </a:p>
        </p:txBody>
      </p:sp>
      <p:pic>
        <p:nvPicPr>
          <p:cNvPr id="5" name="Afbeelding 4"/>
          <p:cNvPicPr>
            <a:picLocks noChangeAspect="1"/>
          </p:cNvPicPr>
          <p:nvPr/>
        </p:nvPicPr>
        <p:blipFill>
          <a:blip r:embed="rId2"/>
          <a:stretch>
            <a:fillRect/>
          </a:stretch>
        </p:blipFill>
        <p:spPr>
          <a:xfrm>
            <a:off x="113174" y="2348880"/>
            <a:ext cx="9030826" cy="3164210"/>
          </a:xfrm>
          <a:prstGeom prst="rect">
            <a:avLst/>
          </a:prstGeom>
        </p:spPr>
      </p:pic>
    </p:spTree>
    <p:extLst>
      <p:ext uri="{BB962C8B-B14F-4D97-AF65-F5344CB8AC3E}">
        <p14:creationId xmlns:p14="http://schemas.microsoft.com/office/powerpoint/2010/main" val="407606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History</a:t>
            </a:r>
            <a:endParaRPr lang="en-US" dirty="0"/>
          </a:p>
        </p:txBody>
      </p:sp>
      <p:sp>
        <p:nvSpPr>
          <p:cNvPr id="4" name="Rectangle 135"/>
          <p:cNvSpPr>
            <a:spLocks noChangeArrowheads="1"/>
          </p:cNvSpPr>
          <p:nvPr/>
        </p:nvSpPr>
        <p:spPr bwMode="auto">
          <a:xfrm>
            <a:off x="359955" y="4667943"/>
            <a:ext cx="8366125" cy="320675"/>
          </a:xfrm>
          <a:prstGeom prst="rect">
            <a:avLst/>
          </a:prstGeom>
          <a:gradFill rotWithShape="1">
            <a:gsLst>
              <a:gs pos="0">
                <a:schemeClr val="accent1">
                  <a:lumMod val="10000"/>
                </a:schemeClr>
              </a:gs>
              <a:gs pos="100000">
                <a:schemeClr val="tx2">
                  <a:alpha val="0"/>
                </a:schemeClr>
              </a:gs>
            </a:gsLst>
            <a:lin ang="5400000" scaled="1"/>
          </a:gradFill>
          <a:ln w="9525">
            <a:noFill/>
            <a:miter lim="800000"/>
            <a:headEnd/>
            <a:tailEnd/>
          </a:ln>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en-US">
              <a:latin typeface="Calibri" pitchFamily="-111" charset="0"/>
            </a:endParaRPr>
          </a:p>
        </p:txBody>
      </p:sp>
      <p:grpSp>
        <p:nvGrpSpPr>
          <p:cNvPr id="5" name="Gruppe 107"/>
          <p:cNvGrpSpPr>
            <a:grpSpLocks/>
          </p:cNvGrpSpPr>
          <p:nvPr/>
        </p:nvGrpSpPr>
        <p:grpSpPr bwMode="auto">
          <a:xfrm>
            <a:off x="350430" y="4367906"/>
            <a:ext cx="8582025" cy="457200"/>
            <a:chOff x="282575" y="3461036"/>
            <a:chExt cx="8582155" cy="457200"/>
          </a:xfrm>
        </p:grpSpPr>
        <p:sp>
          <p:nvSpPr>
            <p:cNvPr id="18" name="Pentagon 104"/>
            <p:cNvSpPr>
              <a:spLocks noChangeArrowheads="1"/>
            </p:cNvSpPr>
            <p:nvPr/>
          </p:nvSpPr>
          <p:spPr bwMode="auto">
            <a:xfrm>
              <a:off x="7370870" y="3461036"/>
              <a:ext cx="1457347" cy="457200"/>
            </a:xfrm>
            <a:prstGeom prst="homePlate">
              <a:avLst>
                <a:gd name="adj" fmla="val 40317"/>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buFont typeface="Calibri" pitchFamily="-111" charset="0"/>
                <a:buAutoNum type="arabicPeriod"/>
              </a:pPr>
              <a:endParaRPr lang="en-US" noProof="1">
                <a:latin typeface="Calibri" pitchFamily="-111" charset="0"/>
              </a:endParaRPr>
            </a:p>
          </p:txBody>
        </p:sp>
        <p:grpSp>
          <p:nvGrpSpPr>
            <p:cNvPr id="19" name="Gruppe 62"/>
            <p:cNvGrpSpPr>
              <a:grpSpLocks/>
            </p:cNvGrpSpPr>
            <p:nvPr/>
          </p:nvGrpSpPr>
          <p:grpSpPr bwMode="auto">
            <a:xfrm>
              <a:off x="282575" y="3461036"/>
              <a:ext cx="7213709" cy="457200"/>
              <a:chOff x="282575" y="3462341"/>
              <a:chExt cx="7213709" cy="457200"/>
            </a:xfrm>
          </p:grpSpPr>
          <p:grpSp>
            <p:nvGrpSpPr>
              <p:cNvPr id="21" name="Gruppe 75"/>
              <p:cNvGrpSpPr>
                <a:grpSpLocks/>
              </p:cNvGrpSpPr>
              <p:nvPr/>
            </p:nvGrpSpPr>
            <p:grpSpPr bwMode="auto">
              <a:xfrm>
                <a:off x="282575" y="3462341"/>
                <a:ext cx="7080359" cy="457200"/>
                <a:chOff x="272143" y="2949958"/>
                <a:chExt cx="8556184" cy="457921"/>
              </a:xfrm>
            </p:grpSpPr>
            <p:sp>
              <p:nvSpPr>
                <p:cNvPr id="27" name="Rectangle 445"/>
                <p:cNvSpPr>
                  <a:spLocks noChangeArrowheads="1"/>
                </p:cNvSpPr>
                <p:nvPr/>
              </p:nvSpPr>
              <p:spPr bwMode="auto">
                <a:xfrm>
                  <a:off x="1985299" y="2949958"/>
                  <a:ext cx="1707400"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28" name="Rectangle 446"/>
                <p:cNvSpPr>
                  <a:spLocks noChangeArrowheads="1"/>
                </p:cNvSpPr>
                <p:nvPr/>
              </p:nvSpPr>
              <p:spPr bwMode="auto">
                <a:xfrm>
                  <a:off x="3694616"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29" name="Rectangle 447"/>
                <p:cNvSpPr>
                  <a:spLocks noChangeArrowheads="1"/>
                </p:cNvSpPr>
                <p:nvPr/>
              </p:nvSpPr>
              <p:spPr bwMode="auto">
                <a:xfrm>
                  <a:off x="5405853"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30" name="Rectangle 448"/>
                <p:cNvSpPr>
                  <a:spLocks noChangeArrowheads="1"/>
                </p:cNvSpPr>
                <p:nvPr/>
              </p:nvSpPr>
              <p:spPr bwMode="auto">
                <a:xfrm>
                  <a:off x="7119009" y="2949958"/>
                  <a:ext cx="1709318"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31" name="Rectangle 445"/>
                <p:cNvSpPr>
                  <a:spLocks noChangeArrowheads="1"/>
                </p:cNvSpPr>
                <p:nvPr/>
              </p:nvSpPr>
              <p:spPr bwMode="auto">
                <a:xfrm>
                  <a:off x="272143" y="2949958"/>
                  <a:ext cx="1707400"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sp>
            <p:nvSpPr>
              <p:cNvPr id="22" name="Rectangle 445"/>
              <p:cNvSpPr>
                <a:spLocks noChangeArrowheads="1"/>
              </p:cNvSpPr>
              <p:nvPr/>
            </p:nvSpPr>
            <p:spPr bwMode="auto">
              <a:xfrm>
                <a:off x="1833586" y="3556003"/>
                <a:ext cx="1412896"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June 2011</a:t>
                </a:r>
                <a:endParaRPr lang="en-US" noProof="1">
                  <a:latin typeface="Calibri" pitchFamily="-111" charset="0"/>
                </a:endParaRPr>
              </a:p>
            </p:txBody>
          </p:sp>
          <p:sp>
            <p:nvSpPr>
              <p:cNvPr id="23" name="Rectangle 446"/>
              <p:cNvSpPr>
                <a:spLocks noChangeArrowheads="1"/>
              </p:cNvSpPr>
              <p:nvPr/>
            </p:nvSpPr>
            <p:spPr bwMode="auto">
              <a:xfrm>
                <a:off x="3248070" y="3556003"/>
                <a:ext cx="1414484"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Sep-January 2012</a:t>
                </a:r>
                <a:endParaRPr lang="en-US" noProof="1">
                  <a:latin typeface="Calibri" pitchFamily="-111" charset="0"/>
                </a:endParaRPr>
              </a:p>
            </p:txBody>
          </p:sp>
          <p:sp>
            <p:nvSpPr>
              <p:cNvPr id="24" name="Rectangle 447"/>
              <p:cNvSpPr>
                <a:spLocks noChangeArrowheads="1"/>
              </p:cNvSpPr>
              <p:nvPr/>
            </p:nvSpPr>
            <p:spPr bwMode="auto">
              <a:xfrm>
                <a:off x="4664141" y="3556003"/>
                <a:ext cx="1414484"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Jan </a:t>
                </a:r>
                <a:r>
                  <a:rPr lang="en-US" noProof="1" smtClean="0">
                    <a:latin typeface="Calibri" pitchFamily="-111" charset="0"/>
                  </a:rPr>
                  <a:t>2013</a:t>
                </a:r>
                <a:endParaRPr lang="en-US" noProof="1">
                  <a:latin typeface="Calibri" pitchFamily="-111" charset="0"/>
                </a:endParaRPr>
              </a:p>
            </p:txBody>
          </p:sp>
          <p:sp>
            <p:nvSpPr>
              <p:cNvPr id="25" name="Rectangle 448"/>
              <p:cNvSpPr>
                <a:spLocks noChangeArrowheads="1"/>
              </p:cNvSpPr>
              <p:nvPr/>
            </p:nvSpPr>
            <p:spPr bwMode="auto">
              <a:xfrm>
                <a:off x="6081801" y="3556003"/>
                <a:ext cx="1414483"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jun </a:t>
                </a:r>
                <a:r>
                  <a:rPr lang="en-US" noProof="1" smtClean="0">
                    <a:latin typeface="Calibri" pitchFamily="-111" charset="0"/>
                  </a:rPr>
                  <a:t>2013</a:t>
                </a:r>
                <a:endParaRPr lang="en-US" noProof="1">
                  <a:latin typeface="Calibri" pitchFamily="-111" charset="0"/>
                </a:endParaRPr>
              </a:p>
            </p:txBody>
          </p:sp>
          <p:sp>
            <p:nvSpPr>
              <p:cNvPr id="26" name="Rectangle 445"/>
              <p:cNvSpPr>
                <a:spLocks noChangeArrowheads="1"/>
              </p:cNvSpPr>
              <p:nvPr/>
            </p:nvSpPr>
            <p:spPr bwMode="auto">
              <a:xfrm>
                <a:off x="409577" y="3556003"/>
                <a:ext cx="1412896"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March 2011</a:t>
                </a:r>
                <a:endParaRPr lang="en-US" noProof="1">
                  <a:latin typeface="Calibri" pitchFamily="-111" charset="0"/>
                </a:endParaRPr>
              </a:p>
            </p:txBody>
          </p:sp>
        </p:grpSp>
        <p:sp>
          <p:nvSpPr>
            <p:cNvPr id="20" name="Rectangle 448"/>
            <p:cNvSpPr>
              <a:spLocks noChangeArrowheads="1"/>
            </p:cNvSpPr>
            <p:nvPr/>
          </p:nvSpPr>
          <p:spPr bwMode="auto">
            <a:xfrm>
              <a:off x="7450247" y="3556286"/>
              <a:ext cx="1414483" cy="300037"/>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2014</a:t>
              </a:r>
              <a:endParaRPr lang="en-US" noProof="1">
                <a:latin typeface="Calibri" pitchFamily="-111" charset="0"/>
              </a:endParaRPr>
            </a:p>
          </p:txBody>
        </p:sp>
      </p:grpSp>
      <p:sp>
        <p:nvSpPr>
          <p:cNvPr id="6" name="Rektangel 82"/>
          <p:cNvSpPr>
            <a:spLocks noChangeArrowheads="1"/>
          </p:cNvSpPr>
          <p:nvPr/>
        </p:nvSpPr>
        <p:spPr bwMode="auto">
          <a:xfrm>
            <a:off x="350180" y="1877426"/>
            <a:ext cx="1954213" cy="207441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International Teacher Exchange Week Oulu</a:t>
            </a:r>
          </a:p>
          <a:p>
            <a:pPr defTabSz="801688">
              <a:spcBef>
                <a:spcPct val="20000"/>
              </a:spcBef>
            </a:pPr>
            <a:r>
              <a:rPr lang="en-US" sz="1400" noProof="1" smtClean="0">
                <a:solidFill>
                  <a:srgbClr val="080808"/>
                </a:solidFill>
                <a:latin typeface="Calibri" pitchFamily="-111" charset="0"/>
                <a:cs typeface="Arial" charset="0"/>
              </a:rPr>
              <a:t>What about developing / teaching products in an international context </a:t>
            </a:r>
            <a:r>
              <a:rPr lang="en-US" sz="1400" i="1" noProof="1" smtClean="0">
                <a:solidFill>
                  <a:srgbClr val="080808"/>
                </a:solidFill>
                <a:latin typeface="Calibri" pitchFamily="-111" charset="0"/>
                <a:cs typeface="Arial" charset="0"/>
              </a:rPr>
              <a:t>( Tom Peeters – Jeroen Doggen – Tim Dams – Jaako Kaski – Eero Nourisiianen</a:t>
            </a:r>
            <a:endParaRPr lang="en-US" sz="1400" i="1" noProof="1">
              <a:solidFill>
                <a:srgbClr val="080808"/>
              </a:solidFill>
              <a:latin typeface="Calibri" pitchFamily="-111" charset="0"/>
              <a:cs typeface="Arial" charset="0"/>
            </a:endParaRPr>
          </a:p>
        </p:txBody>
      </p:sp>
      <p:sp>
        <p:nvSpPr>
          <p:cNvPr id="7" name="Nedadgående pil 90"/>
          <p:cNvSpPr>
            <a:spLocks noChangeArrowheads="1"/>
          </p:cNvSpPr>
          <p:nvPr/>
        </p:nvSpPr>
        <p:spPr bwMode="auto">
          <a:xfrm>
            <a:off x="982255" y="3912293"/>
            <a:ext cx="250825" cy="53816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8" name="Rektangel 91"/>
          <p:cNvSpPr>
            <a:spLocks noChangeArrowheads="1"/>
          </p:cNvSpPr>
          <p:nvPr/>
        </p:nvSpPr>
        <p:spPr bwMode="auto">
          <a:xfrm>
            <a:off x="2993618" y="2660329"/>
            <a:ext cx="1954212" cy="172970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Final preparations of Project ICT 4</a:t>
            </a:r>
          </a:p>
          <a:p>
            <a:pPr defTabSz="801688">
              <a:spcBef>
                <a:spcPct val="20000"/>
              </a:spcBef>
            </a:pPr>
            <a:r>
              <a:rPr lang="en-US" sz="1400" noProof="1" smtClean="0">
                <a:solidFill>
                  <a:srgbClr val="080808"/>
                </a:solidFill>
                <a:latin typeface="Calibri" pitchFamily="-111" charset="0"/>
                <a:cs typeface="Arial" charset="0"/>
              </a:rPr>
              <a:t>(development tools, management methodology…)</a:t>
            </a:r>
          </a:p>
          <a:p>
            <a:pPr defTabSz="801688">
              <a:spcBef>
                <a:spcPct val="20000"/>
              </a:spcBef>
            </a:pPr>
            <a:endParaRPr lang="en-US" sz="1400" b="1" noProof="1">
              <a:solidFill>
                <a:srgbClr val="080808"/>
              </a:solidFill>
              <a:latin typeface="Calibri" pitchFamily="-111" charset="0"/>
              <a:cs typeface="Arial" charset="0"/>
            </a:endParaRPr>
          </a:p>
          <a:p>
            <a:pPr defTabSz="801688">
              <a:spcBef>
                <a:spcPct val="20000"/>
              </a:spcBef>
            </a:pPr>
            <a:endParaRPr lang="en-US" sz="1400" noProof="1">
              <a:solidFill>
                <a:srgbClr val="080808"/>
              </a:solidFill>
              <a:latin typeface="Calibri" pitchFamily="-111" charset="0"/>
              <a:cs typeface="Arial" charset="0"/>
            </a:endParaRPr>
          </a:p>
        </p:txBody>
      </p:sp>
      <p:sp>
        <p:nvSpPr>
          <p:cNvPr id="9" name="Nedadgående pil 92"/>
          <p:cNvSpPr>
            <a:spLocks noChangeArrowheads="1"/>
          </p:cNvSpPr>
          <p:nvPr/>
        </p:nvSpPr>
        <p:spPr bwMode="auto">
          <a:xfrm>
            <a:off x="3606393" y="3912293"/>
            <a:ext cx="249237"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0" name="Rektangel 93"/>
          <p:cNvSpPr>
            <a:spLocks noChangeArrowheads="1"/>
          </p:cNvSpPr>
          <p:nvPr/>
        </p:nvSpPr>
        <p:spPr bwMode="auto">
          <a:xfrm>
            <a:off x="5753636" y="3153346"/>
            <a:ext cx="2246313" cy="997196"/>
          </a:xfrm>
          <a:prstGeom prst="rect">
            <a:avLst/>
          </a:prstGeom>
          <a:noFill/>
          <a:ln w="9525">
            <a:noFill/>
            <a:miter lim="800000"/>
            <a:headEnd/>
            <a:tailEnd/>
          </a:ln>
        </p:spPr>
        <p:txBody>
          <a:bodyPr wrap="square">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First Edition of  International Project Days - Antwerp</a:t>
            </a:r>
          </a:p>
          <a:p>
            <a:pPr defTabSz="801688">
              <a:spcBef>
                <a:spcPct val="20000"/>
              </a:spcBef>
            </a:pPr>
            <a:endParaRPr lang="en-US" sz="1400" noProof="1">
              <a:solidFill>
                <a:srgbClr val="080808"/>
              </a:solidFill>
              <a:latin typeface="Calibri" pitchFamily="-111" charset="0"/>
              <a:cs typeface="Arial" charset="0"/>
            </a:endParaRPr>
          </a:p>
        </p:txBody>
      </p:sp>
      <p:sp>
        <p:nvSpPr>
          <p:cNvPr id="11" name="Nedadgående pil 94"/>
          <p:cNvSpPr>
            <a:spLocks noChangeArrowheads="1"/>
          </p:cNvSpPr>
          <p:nvPr/>
        </p:nvSpPr>
        <p:spPr bwMode="auto">
          <a:xfrm>
            <a:off x="6414680" y="3878956"/>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2" name="Rektangel 95"/>
          <p:cNvSpPr>
            <a:spLocks noChangeArrowheads="1"/>
          </p:cNvSpPr>
          <p:nvPr/>
        </p:nvSpPr>
        <p:spPr bwMode="auto">
          <a:xfrm>
            <a:off x="1233080" y="5341043"/>
            <a:ext cx="2327275" cy="1040285"/>
          </a:xfrm>
          <a:prstGeom prst="rect">
            <a:avLst/>
          </a:prstGeom>
          <a:noFill/>
          <a:ln w="9525">
            <a:noFill/>
            <a:miter lim="800000"/>
            <a:headEnd/>
            <a:tailEnd/>
          </a:ln>
        </p:spPr>
        <p:txBody>
          <a:bodyPr wrap="square">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Program Set-up in Antwerp</a:t>
            </a:r>
            <a:endParaRPr lang="en-US" sz="1400" b="1" noProof="1">
              <a:solidFill>
                <a:srgbClr val="080808"/>
              </a:solidFill>
              <a:latin typeface="Calibri" pitchFamily="-111" charset="0"/>
              <a:cs typeface="Arial" charset="0"/>
            </a:endParaRPr>
          </a:p>
          <a:p>
            <a:pPr defTabSz="801688">
              <a:spcBef>
                <a:spcPct val="20000"/>
              </a:spcBef>
            </a:pPr>
            <a:r>
              <a:rPr lang="en-US" sz="1400" noProof="1" smtClean="0">
                <a:solidFill>
                  <a:srgbClr val="080808"/>
                </a:solidFill>
                <a:latin typeface="Calibri" pitchFamily="-111" charset="0"/>
                <a:cs typeface="Arial" charset="0"/>
              </a:rPr>
              <a:t>Responding the what , who, where questions</a:t>
            </a:r>
          </a:p>
          <a:p>
            <a:pPr defTabSz="801688">
              <a:spcBef>
                <a:spcPct val="20000"/>
              </a:spcBef>
            </a:pPr>
            <a:endParaRPr lang="en-US" sz="1400" noProof="1">
              <a:solidFill>
                <a:srgbClr val="080808"/>
              </a:solidFill>
              <a:latin typeface="Calibri" pitchFamily="-111" charset="0"/>
              <a:cs typeface="Arial" charset="0"/>
            </a:endParaRPr>
          </a:p>
        </p:txBody>
      </p:sp>
      <p:sp>
        <p:nvSpPr>
          <p:cNvPr id="13" name="Nedadgående pil 96"/>
          <p:cNvSpPr>
            <a:spLocks noChangeArrowheads="1"/>
          </p:cNvSpPr>
          <p:nvPr/>
        </p:nvSpPr>
        <p:spPr bwMode="auto">
          <a:xfrm rot="10800000">
            <a:off x="2233205" y="4733031"/>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4" name="Rektangel 98"/>
          <p:cNvSpPr>
            <a:spLocks noChangeArrowheads="1"/>
          </p:cNvSpPr>
          <p:nvPr/>
        </p:nvSpPr>
        <p:spPr bwMode="auto">
          <a:xfrm>
            <a:off x="4273143" y="5363268"/>
            <a:ext cx="1954212" cy="307777"/>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Start of 4 projects</a:t>
            </a:r>
          </a:p>
        </p:txBody>
      </p:sp>
      <p:sp>
        <p:nvSpPr>
          <p:cNvPr id="15" name="Nedadgående pil 99"/>
          <p:cNvSpPr>
            <a:spLocks noChangeArrowheads="1"/>
          </p:cNvSpPr>
          <p:nvPr/>
        </p:nvSpPr>
        <p:spPr bwMode="auto">
          <a:xfrm rot="10800000">
            <a:off x="5052605" y="4753668"/>
            <a:ext cx="249238"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6" name="Rektangel 100"/>
          <p:cNvSpPr>
            <a:spLocks noChangeArrowheads="1"/>
          </p:cNvSpPr>
          <p:nvPr/>
        </p:nvSpPr>
        <p:spPr bwMode="auto">
          <a:xfrm>
            <a:off x="6940143" y="5345806"/>
            <a:ext cx="1954212" cy="7386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KICK OFF Project ICT 4 – second edition ( 10 Projects )</a:t>
            </a:r>
            <a:endParaRPr lang="en-US" sz="1400" noProof="1">
              <a:solidFill>
                <a:srgbClr val="080808"/>
              </a:solidFill>
              <a:latin typeface="Calibri" pitchFamily="-111" charset="0"/>
              <a:cs typeface="Arial" charset="0"/>
            </a:endParaRPr>
          </a:p>
        </p:txBody>
      </p:sp>
      <p:sp>
        <p:nvSpPr>
          <p:cNvPr id="17" name="Nedadgående pil 40"/>
          <p:cNvSpPr>
            <a:spLocks noChangeArrowheads="1"/>
          </p:cNvSpPr>
          <p:nvPr/>
        </p:nvSpPr>
        <p:spPr bwMode="auto">
          <a:xfrm rot="10800000">
            <a:off x="7719605" y="4736206"/>
            <a:ext cx="249238" cy="538162"/>
          </a:xfrm>
          <a:prstGeom prst="downArrow">
            <a:avLst>
              <a:gd name="adj1" fmla="val 50000"/>
              <a:gd name="adj2" fmla="val 50002"/>
            </a:avLst>
          </a:prstGeom>
          <a:gradFill rotWithShape="1">
            <a:gsLst>
              <a:gs pos="0">
                <a:srgbClr val="FB0036"/>
              </a:gs>
              <a:gs pos="100000">
                <a:srgbClr val="C00000"/>
              </a:gs>
            </a:gsLst>
            <a:lin ang="5400000" scaled="1"/>
          </a:gradFill>
          <a:ln w="9525">
            <a:solidFill>
              <a:srgbClr val="C00000"/>
            </a:solidFill>
            <a:miter lim="800000"/>
            <a:headEnd/>
            <a:tailEnd/>
          </a:ln>
          <a:effectLst>
            <a:outerShdw blurRad="63500" dist="38100" dir="2700000" algn="tl"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noProof="1">
              <a:solidFill>
                <a:srgbClr val="FFFFFF"/>
              </a:solidFill>
              <a:latin typeface="Calibri" pitchFamily="-111" charset="0"/>
            </a:endParaRPr>
          </a:p>
        </p:txBody>
      </p:sp>
    </p:spTree>
    <p:extLst>
      <p:ext uri="{BB962C8B-B14F-4D97-AF65-F5344CB8AC3E}">
        <p14:creationId xmlns:p14="http://schemas.microsoft.com/office/powerpoint/2010/main" val="3588174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 </a:t>
            </a:r>
            <a:r>
              <a:rPr lang="nl-BE" i="1" dirty="0" smtClean="0"/>
              <a:t>Agile</a:t>
            </a:r>
            <a:r>
              <a:rPr lang="nl-BE" dirty="0" smtClean="0"/>
              <a:t> ) Requirements</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30</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en-US" b="1" dirty="0"/>
              <a:t>User stories</a:t>
            </a:r>
            <a:r>
              <a:rPr lang="en-US" dirty="0"/>
              <a:t> are short, simple description of a feature told from the perspective of the person who desires the new capability, usually a user or customer of the system.</a:t>
            </a:r>
            <a:r>
              <a:rPr lang="nl-NL" dirty="0" smtClean="0">
                <a:solidFill>
                  <a:srgbClr val="666666"/>
                </a:solidFill>
              </a:rPr>
              <a:t/>
            </a:r>
            <a:br>
              <a:rPr lang="nl-NL" dirty="0" smtClean="0">
                <a:solidFill>
                  <a:srgbClr val="666666"/>
                </a:solidFill>
              </a:rPr>
            </a:br>
            <a:endParaRPr lang="nl-NL" dirty="0">
              <a:solidFill>
                <a:srgbClr val="666666"/>
              </a:solidFill>
            </a:endParaRPr>
          </a:p>
          <a:p>
            <a:r>
              <a:rPr lang="nl-BE" u="sng" dirty="0" smtClean="0">
                <a:hlinkClick r:id="rId2"/>
              </a:rPr>
              <a:t>http</a:t>
            </a:r>
            <a:r>
              <a:rPr lang="nl-BE" u="sng" dirty="0">
                <a:hlinkClick r:id="rId2"/>
              </a:rPr>
              <a:t>://www.mountaingoatsoftware.com/topics/user-stories</a:t>
            </a:r>
            <a:endParaRPr lang="nl-BE" dirty="0"/>
          </a:p>
          <a:p>
            <a:endParaRPr lang="nl-NL" dirty="0" smtClean="0">
              <a:solidFill>
                <a:srgbClr val="666666"/>
              </a:solidFill>
            </a:endParaRPr>
          </a:p>
          <a:p>
            <a:pPr lvl="1"/>
            <a:r>
              <a:rPr lang="en-US" dirty="0" smtClean="0"/>
              <a:t>They </a:t>
            </a:r>
            <a:r>
              <a:rPr lang="en-US" dirty="0"/>
              <a:t>strongly shift the focus from writing about features to discussing </a:t>
            </a:r>
            <a:r>
              <a:rPr lang="en-US" dirty="0" smtClean="0"/>
              <a:t>them</a:t>
            </a:r>
          </a:p>
          <a:p>
            <a:pPr lvl="1"/>
            <a:endParaRPr lang="nl-NL" dirty="0" smtClean="0">
              <a:solidFill>
                <a:srgbClr val="666666"/>
              </a:solidFill>
            </a:endParaRPr>
          </a:p>
          <a:p>
            <a:pPr lvl="1"/>
            <a:r>
              <a:rPr lang="nl-NL" dirty="0" smtClean="0">
                <a:solidFill>
                  <a:srgbClr val="666666"/>
                </a:solidFill>
              </a:rPr>
              <a:t>Eg. As a &lt;type of user&gt;, I want &lt;</a:t>
            </a:r>
            <a:r>
              <a:rPr lang="nl-NL" dirty="0" err="1" smtClean="0">
                <a:solidFill>
                  <a:srgbClr val="666666"/>
                </a:solidFill>
              </a:rPr>
              <a:t>some</a:t>
            </a:r>
            <a:r>
              <a:rPr lang="nl-NL" dirty="0" smtClean="0">
                <a:solidFill>
                  <a:srgbClr val="666666"/>
                </a:solidFill>
              </a:rPr>
              <a:t> goal&gt; </a:t>
            </a:r>
            <a:r>
              <a:rPr lang="nl-NL" dirty="0" err="1" smtClean="0">
                <a:solidFill>
                  <a:srgbClr val="666666"/>
                </a:solidFill>
              </a:rPr>
              <a:t>so</a:t>
            </a:r>
            <a:r>
              <a:rPr lang="nl-NL" dirty="0" smtClean="0">
                <a:solidFill>
                  <a:srgbClr val="666666"/>
                </a:solidFill>
              </a:rPr>
              <a:t> </a:t>
            </a:r>
            <a:r>
              <a:rPr lang="nl-NL" dirty="0" err="1" smtClean="0">
                <a:solidFill>
                  <a:srgbClr val="666666"/>
                </a:solidFill>
              </a:rPr>
              <a:t>that</a:t>
            </a:r>
            <a:r>
              <a:rPr lang="nl-NL" dirty="0" smtClean="0">
                <a:solidFill>
                  <a:srgbClr val="666666"/>
                </a:solidFill>
              </a:rPr>
              <a:t> &lt;</a:t>
            </a:r>
            <a:r>
              <a:rPr lang="nl-NL" dirty="0" err="1" smtClean="0">
                <a:solidFill>
                  <a:srgbClr val="666666"/>
                </a:solidFill>
              </a:rPr>
              <a:t>some</a:t>
            </a:r>
            <a:r>
              <a:rPr lang="nl-NL" dirty="0" smtClean="0">
                <a:solidFill>
                  <a:srgbClr val="666666"/>
                </a:solidFill>
              </a:rPr>
              <a:t> </a:t>
            </a:r>
            <a:r>
              <a:rPr lang="nl-NL" dirty="0" err="1" smtClean="0">
                <a:solidFill>
                  <a:srgbClr val="666666"/>
                </a:solidFill>
              </a:rPr>
              <a:t>reason</a:t>
            </a:r>
            <a:r>
              <a:rPr lang="nl-NL" dirty="0" smtClean="0">
                <a:solidFill>
                  <a:srgbClr val="666666"/>
                </a:solidFill>
              </a:rPr>
              <a:t>&gt;</a:t>
            </a:r>
          </a:p>
          <a:p>
            <a:pPr lvl="1"/>
            <a:r>
              <a:rPr lang="nl-NL" dirty="0" smtClean="0">
                <a:solidFill>
                  <a:srgbClr val="666666"/>
                </a:solidFill>
              </a:rPr>
              <a:t>Voornaamste </a:t>
            </a:r>
            <a:r>
              <a:rPr lang="nl-NL" dirty="0" smtClean="0">
                <a:solidFill>
                  <a:srgbClr val="666666"/>
                </a:solidFill>
              </a:rPr>
              <a:t>instrument in communicatie tussen klant en team</a:t>
            </a:r>
          </a:p>
          <a:p>
            <a:pPr lvl="1"/>
            <a:endParaRPr lang="nl-NL" dirty="0">
              <a:solidFill>
                <a:srgbClr val="666666"/>
              </a:solidFill>
            </a:endParaRPr>
          </a:p>
          <a:p>
            <a:endParaRPr lang="en-IE" dirty="0"/>
          </a:p>
        </p:txBody>
      </p:sp>
    </p:spTree>
    <p:extLst>
      <p:ext uri="{BB962C8B-B14F-4D97-AF65-F5344CB8AC3E}">
        <p14:creationId xmlns:p14="http://schemas.microsoft.com/office/powerpoint/2010/main" val="697541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 </a:t>
            </a:r>
            <a:r>
              <a:rPr lang="nl-BE" i="1" dirty="0" smtClean="0"/>
              <a:t>Agile</a:t>
            </a:r>
            <a:r>
              <a:rPr lang="nl-BE" dirty="0" smtClean="0"/>
              <a:t> ) </a:t>
            </a:r>
            <a:r>
              <a:rPr lang="nl-BE" dirty="0" err="1" smtClean="0"/>
              <a:t>Requirements</a:t>
            </a:r>
            <a:r>
              <a:rPr lang="nl-BE" dirty="0" smtClean="0"/>
              <a:t> </a:t>
            </a:r>
            <a:r>
              <a:rPr lang="nl-BE" dirty="0" err="1" smtClean="0"/>
              <a:t>cont’d</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31</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en-US" dirty="0"/>
              <a:t> it is important to remember that the written part of an agile user story (“As a user, I want …”) is incomplete until the discussions about that story occur</a:t>
            </a:r>
            <a:r>
              <a:rPr lang="nl-NL" dirty="0" smtClean="0">
                <a:solidFill>
                  <a:srgbClr val="666666"/>
                </a:solidFill>
              </a:rPr>
              <a:t/>
            </a:r>
            <a:br>
              <a:rPr lang="nl-NL" dirty="0" smtClean="0">
                <a:solidFill>
                  <a:srgbClr val="666666"/>
                </a:solidFill>
              </a:rPr>
            </a:br>
            <a:endParaRPr lang="nl-NL" dirty="0">
              <a:solidFill>
                <a:srgbClr val="666666"/>
              </a:solidFill>
            </a:endParaRPr>
          </a:p>
          <a:p>
            <a:r>
              <a:rPr lang="en-US" dirty="0"/>
              <a:t>It’s often best to think of the written part as a pointer to the real requirement. User stories could point to a diagram depicting a workflow, a spreadsheet showing how to perform a calculation, or any other artifact the product owner or team desires</a:t>
            </a:r>
            <a:endParaRPr lang="nl-NL" dirty="0">
              <a:solidFill>
                <a:srgbClr val="666666"/>
              </a:solidFill>
            </a:endParaRPr>
          </a:p>
          <a:p>
            <a:endParaRPr lang="en-IE" dirty="0"/>
          </a:p>
        </p:txBody>
      </p:sp>
    </p:spTree>
    <p:extLst>
      <p:ext uri="{BB962C8B-B14F-4D97-AF65-F5344CB8AC3E}">
        <p14:creationId xmlns:p14="http://schemas.microsoft.com/office/powerpoint/2010/main" val="1933834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a:t>Backlog Refinement </a:t>
            </a:r>
            <a:r>
              <a:rPr lang="en-US" b="1" dirty="0" smtClean="0"/>
              <a:t>Meeting</a:t>
            </a:r>
          </a:p>
          <a:p>
            <a:pPr lvl="1"/>
            <a:r>
              <a:rPr lang="en-US" i="1" dirty="0"/>
              <a:t>Estimate the amount of effort developers would expend to complete items in the product backlog and provides a technique to </a:t>
            </a:r>
            <a:r>
              <a:rPr lang="en-US" i="1" dirty="0" smtClean="0"/>
              <a:t>prioritize them</a:t>
            </a:r>
          </a:p>
          <a:p>
            <a:pPr lvl="1"/>
            <a:endParaRPr lang="en-US" i="1" dirty="0"/>
          </a:p>
          <a:p>
            <a:pPr lvl="1"/>
            <a:r>
              <a:rPr lang="en-US" i="1" dirty="0"/>
              <a:t>product owner lists top priority Items</a:t>
            </a:r>
          </a:p>
          <a:p>
            <a:pPr lvl="1"/>
            <a:r>
              <a:rPr lang="en-US" i="1" dirty="0" smtClean="0"/>
              <a:t>development </a:t>
            </a:r>
            <a:r>
              <a:rPr lang="en-US" i="1" dirty="0"/>
              <a:t>team </a:t>
            </a:r>
            <a:r>
              <a:rPr lang="en-US" i="1" dirty="0" smtClean="0"/>
              <a:t>discusses </a:t>
            </a:r>
            <a:r>
              <a:rPr lang="en-US" i="1" dirty="0"/>
              <a:t>but work together with business people</a:t>
            </a:r>
          </a:p>
          <a:p>
            <a:pPr lvl="1"/>
            <a:r>
              <a:rPr lang="en-US" i="1" dirty="0" smtClean="0"/>
              <a:t>project manager </a:t>
            </a:r>
            <a:r>
              <a:rPr lang="en-US" i="1" dirty="0" smtClean="0"/>
              <a:t>acts as a scrum </a:t>
            </a:r>
            <a:r>
              <a:rPr lang="en-US" i="1" dirty="0"/>
              <a:t>master &amp; </a:t>
            </a:r>
            <a:r>
              <a:rPr lang="en-US" i="1" dirty="0" smtClean="0"/>
              <a:t>is team leader</a:t>
            </a:r>
            <a:endParaRPr lang="en-US" i="1" dirty="0"/>
          </a:p>
          <a:p>
            <a:pPr lvl="1"/>
            <a:r>
              <a:rPr lang="en-US" i="1" dirty="0" smtClean="0"/>
              <a:t>Grade backlog </a:t>
            </a:r>
            <a:r>
              <a:rPr lang="en-US" i="1" dirty="0" smtClean="0"/>
              <a:t>items</a:t>
            </a:r>
          </a:p>
          <a:p>
            <a:pPr lvl="1"/>
            <a:endParaRPr lang="en-US" i="1" dirty="0"/>
          </a:p>
          <a:p>
            <a:pPr lvl="1"/>
            <a:endParaRPr lang="en-US" i="1" dirty="0" smtClean="0"/>
          </a:p>
          <a:p>
            <a:pPr lvl="1"/>
            <a:r>
              <a:rPr lang="en-US" i="1" dirty="0" smtClean="0"/>
              <a:t>Task = Product Owner</a:t>
            </a:r>
            <a:endParaRPr lang="en-US" i="1"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2397519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Planning </a:t>
            </a:r>
            <a:r>
              <a:rPr lang="en-US" b="1" dirty="0" smtClean="0"/>
              <a:t>Meeting</a:t>
            </a:r>
          </a:p>
          <a:p>
            <a:pPr lvl="1"/>
            <a:r>
              <a:rPr lang="en-US" dirty="0"/>
              <a:t>who: whole team</a:t>
            </a:r>
          </a:p>
          <a:p>
            <a:pPr lvl="1"/>
            <a:r>
              <a:rPr lang="en-US" i="1" dirty="0" smtClean="0"/>
              <a:t>negotiate </a:t>
            </a:r>
            <a:r>
              <a:rPr lang="en-US" i="1" dirty="0"/>
              <a:t>which product backlog items they will attempt to convert to working product during the </a:t>
            </a:r>
            <a:r>
              <a:rPr lang="en-US" i="1" dirty="0" smtClean="0"/>
              <a:t>sprint</a:t>
            </a:r>
            <a:endParaRPr lang="en-US" i="1" dirty="0"/>
          </a:p>
          <a:p>
            <a:pPr lvl="1"/>
            <a:r>
              <a:rPr lang="en-US" u="sng" dirty="0" smtClean="0"/>
              <a:t>Product owner </a:t>
            </a:r>
            <a:r>
              <a:rPr lang="en-US" dirty="0" smtClean="0"/>
              <a:t>is responsible </a:t>
            </a:r>
            <a:r>
              <a:rPr lang="en-US" dirty="0"/>
              <a:t>for declaring </a:t>
            </a:r>
            <a:r>
              <a:rPr lang="en-US" dirty="0" smtClean="0"/>
              <a:t>which </a:t>
            </a:r>
            <a:r>
              <a:rPr lang="en-US" dirty="0"/>
              <a:t>items are the most important to the business</a:t>
            </a:r>
          </a:p>
          <a:p>
            <a:pPr lvl="1"/>
            <a:r>
              <a:rPr lang="en-US" u="sng" dirty="0" smtClean="0"/>
              <a:t>Team</a:t>
            </a:r>
            <a:r>
              <a:rPr lang="en-US" dirty="0" smtClean="0"/>
              <a:t> </a:t>
            </a:r>
            <a:r>
              <a:rPr lang="en-US" dirty="0"/>
              <a:t>responsible for selecting amount of work they feel they can implement.</a:t>
            </a:r>
          </a:p>
          <a:p>
            <a:pPr lvl="1"/>
            <a:r>
              <a:rPr lang="en-US" dirty="0"/>
              <a:t>=&gt;sprint = 2 </a:t>
            </a:r>
            <a:r>
              <a:rPr lang="en-US" dirty="0" smtClean="0"/>
              <a:t>weeks</a:t>
            </a:r>
          </a:p>
          <a:p>
            <a:pPr lvl="1"/>
            <a:endParaRPr lang="en-US" dirty="0"/>
          </a:p>
          <a:p>
            <a:pPr lvl="1"/>
            <a:endParaRPr lang="en-US" dirty="0" smtClean="0"/>
          </a:p>
          <a:p>
            <a:pPr lvl="1"/>
            <a:endParaRPr lang="en-US" dirty="0"/>
          </a:p>
          <a:p>
            <a:pPr lvl="1"/>
            <a:r>
              <a:rPr lang="en-US" dirty="0" smtClean="0"/>
              <a:t>Task = Product Owner + Project Manager</a:t>
            </a:r>
          </a:p>
          <a:p>
            <a:pPr lvl="1"/>
            <a:endParaRPr lang="en-US"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701285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Review </a:t>
            </a:r>
            <a:r>
              <a:rPr lang="en-US" b="1" dirty="0" smtClean="0"/>
              <a:t>Meeting</a:t>
            </a:r>
          </a:p>
          <a:p>
            <a:pPr lvl="1"/>
            <a:r>
              <a:rPr lang="en-US" i="1" dirty="0" smtClean="0"/>
              <a:t>after </a:t>
            </a:r>
            <a:r>
              <a:rPr lang="en-US" i="1" dirty="0"/>
              <a:t>sprint execution, the team holds a sprint review meeting to demonstrate a working product increment to the product owner and everyone else who is </a:t>
            </a:r>
            <a:r>
              <a:rPr lang="en-US" i="1" dirty="0" smtClean="0"/>
              <a:t>interested</a:t>
            </a:r>
          </a:p>
          <a:p>
            <a:pPr lvl="1"/>
            <a:endParaRPr lang="en-US" i="1" dirty="0"/>
          </a:p>
          <a:p>
            <a:pPr lvl="1"/>
            <a:r>
              <a:rPr lang="en-US" dirty="0" smtClean="0"/>
              <a:t>the </a:t>
            </a:r>
            <a:r>
              <a:rPr lang="en-US" dirty="0"/>
              <a:t>meeting should feature a live demonstration, not a </a:t>
            </a:r>
            <a:r>
              <a:rPr lang="en-US" dirty="0" smtClean="0"/>
              <a:t>report!</a:t>
            </a:r>
            <a:endParaRPr lang="en-US" dirty="0"/>
          </a:p>
          <a:p>
            <a:pPr lvl="1"/>
            <a:r>
              <a:rPr lang="en-US" dirty="0"/>
              <a:t>After the demo, the </a:t>
            </a:r>
            <a:r>
              <a:rPr lang="en-US" u="sng" dirty="0"/>
              <a:t>product owner</a:t>
            </a:r>
            <a:r>
              <a:rPr lang="en-US" dirty="0"/>
              <a:t> reviews the commitments made at the sprint planning meeting and declare </a:t>
            </a:r>
            <a:r>
              <a:rPr lang="en-US" dirty="0" smtClean="0"/>
              <a:t>which </a:t>
            </a:r>
            <a:r>
              <a:rPr lang="en-US" dirty="0"/>
              <a:t>items he now consider done.</a:t>
            </a:r>
          </a:p>
          <a:p>
            <a:pPr marL="457200" lvl="1" indent="0">
              <a:buNone/>
            </a:pPr>
            <a:endParaRPr lang="en-US" dirty="0" smtClean="0"/>
          </a:p>
          <a:p>
            <a:pPr lvl="1"/>
            <a:r>
              <a:rPr lang="en-US" i="1" dirty="0" smtClean="0"/>
              <a:t>Often</a:t>
            </a:r>
            <a:r>
              <a:rPr lang="en-US" i="1" dirty="0"/>
              <a:t>, new scope discovery outpaces the </a:t>
            </a:r>
            <a:r>
              <a:rPr lang="en-US" i="1" u="sng" dirty="0"/>
              <a:t>team’s</a:t>
            </a:r>
            <a:r>
              <a:rPr lang="en-US" i="1" dirty="0"/>
              <a:t> rate of </a:t>
            </a:r>
            <a:r>
              <a:rPr lang="en-US" i="1" dirty="0" smtClean="0"/>
              <a:t>development</a:t>
            </a:r>
          </a:p>
          <a:p>
            <a:pPr lvl="1"/>
            <a:r>
              <a:rPr lang="en-US" i="1" dirty="0" smtClean="0"/>
              <a:t>Task = Project Manager</a:t>
            </a:r>
            <a:endParaRPr lang="en-US" i="1" dirty="0"/>
          </a:p>
          <a:p>
            <a:pPr lvl="1"/>
            <a:endParaRPr lang="en-US" b="1"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2369705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Retrospective Meeting</a:t>
            </a:r>
            <a:endParaRPr lang="en-US" b="1" dirty="0" smtClean="0"/>
          </a:p>
          <a:p>
            <a:pPr lvl="1"/>
            <a:r>
              <a:rPr lang="en-US" dirty="0"/>
              <a:t>each sprint ends with a retrospective. At this meeting, the team reflects on its own process. They inspect their behavior and take action to </a:t>
            </a:r>
            <a:r>
              <a:rPr lang="en-US" dirty="0" smtClean="0"/>
              <a:t>adapt </a:t>
            </a:r>
            <a:r>
              <a:rPr lang="en-US" dirty="0"/>
              <a:t>it for future sprints</a:t>
            </a:r>
            <a:r>
              <a:rPr lang="en-US" dirty="0" smtClean="0"/>
              <a: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Task = Product Owner + Project Manager</a:t>
            </a:r>
            <a:endParaRPr lang="en-US" dirty="0"/>
          </a:p>
          <a:p>
            <a:pPr lvl="1"/>
            <a:endParaRPr lang="en-US" dirty="0" smtClean="0"/>
          </a:p>
          <a:p>
            <a:pPr lvl="1"/>
            <a:endParaRPr lang="en-US" dirty="0"/>
          </a:p>
          <a:p>
            <a:pPr lvl="1"/>
            <a:endParaRPr lang="en-US" dirty="0"/>
          </a:p>
          <a:p>
            <a:pPr lvl="1"/>
            <a:endParaRPr lang="en-US"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803763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Using tools to manage your project management</a:t>
            </a:r>
          </a:p>
        </p:txBody>
      </p:sp>
      <p:sp>
        <p:nvSpPr>
          <p:cNvPr id="3" name="Tijdelijke aanduiding voor inhoud 2"/>
          <p:cNvSpPr>
            <a:spLocks noGrp="1"/>
          </p:cNvSpPr>
          <p:nvPr>
            <p:ph idx="1"/>
          </p:nvPr>
        </p:nvSpPr>
        <p:spPr/>
        <p:txBody>
          <a:bodyPr/>
          <a:lstStyle/>
          <a:p>
            <a:r>
              <a:rPr lang="en-US" dirty="0" err="1" smtClean="0"/>
              <a:t>Scrumdo</a:t>
            </a:r>
            <a:r>
              <a:rPr lang="en-US" dirty="0" smtClean="0"/>
              <a:t> demo</a:t>
            </a:r>
            <a:endParaRPr lang="en-US" dirty="0"/>
          </a:p>
        </p:txBody>
      </p:sp>
    </p:spTree>
    <p:extLst>
      <p:ext uri="{BB962C8B-B14F-4D97-AF65-F5344CB8AC3E}">
        <p14:creationId xmlns:p14="http://schemas.microsoft.com/office/powerpoint/2010/main" val="3294665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Development Stage look like</a:t>
            </a:r>
            <a:endParaRPr lang="en-US"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352989"/>
            <a:ext cx="8280920" cy="5087060"/>
          </a:xfrm>
        </p:spPr>
      </p:pic>
    </p:spTree>
    <p:extLst>
      <p:ext uri="{BB962C8B-B14F-4D97-AF65-F5344CB8AC3E}">
        <p14:creationId xmlns:p14="http://schemas.microsoft.com/office/powerpoint/2010/main" val="565149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Case study : Orienteering trainer</a:t>
            </a:r>
            <a:endParaRPr lang="en-US" dirty="0"/>
          </a:p>
        </p:txBody>
      </p:sp>
      <p:sp>
        <p:nvSpPr>
          <p:cNvPr id="3" name="Tijdelijke aanduiding voor inhoud 2"/>
          <p:cNvSpPr>
            <a:spLocks noGrp="1"/>
          </p:cNvSpPr>
          <p:nvPr>
            <p:ph idx="1"/>
          </p:nvPr>
        </p:nvSpPr>
        <p:spPr/>
        <p:txBody>
          <a:bodyPr/>
          <a:lstStyle/>
          <a:p>
            <a:r>
              <a:rPr lang="en-US" sz="2000" dirty="0" smtClean="0"/>
              <a:t>Goal</a:t>
            </a:r>
          </a:p>
          <a:p>
            <a:pPr lvl="1"/>
            <a:r>
              <a:rPr lang="en-US" sz="1600" dirty="0"/>
              <a:t>Motivates families to spend time together in outdoors</a:t>
            </a:r>
            <a:br>
              <a:rPr lang="en-US" sz="1600" dirty="0"/>
            </a:br>
            <a:endParaRPr lang="en-US" sz="1600" dirty="0" smtClean="0"/>
          </a:p>
          <a:p>
            <a:r>
              <a:rPr lang="en-US" sz="2000" dirty="0" smtClean="0"/>
              <a:t>What</a:t>
            </a:r>
          </a:p>
          <a:p>
            <a:pPr lvl="1"/>
            <a:r>
              <a:rPr lang="en-US" sz="1600" dirty="0" smtClean="0"/>
              <a:t>Orienteering </a:t>
            </a:r>
            <a:r>
              <a:rPr lang="en-US" sz="1600" dirty="0"/>
              <a:t>route generator gives you random points (control points) which you should find.</a:t>
            </a:r>
          </a:p>
          <a:p>
            <a:pPr lvl="1"/>
            <a:r>
              <a:rPr lang="en-US" sz="1600" dirty="0"/>
              <a:t>While you use the app your location is hidden. The map only shows the control points</a:t>
            </a:r>
            <a:r>
              <a:rPr lang="en-US" sz="1600" dirty="0" smtClean="0"/>
              <a:t>.</a:t>
            </a:r>
          </a:p>
          <a:p>
            <a:pPr lvl="1"/>
            <a:endParaRPr lang="en-US" sz="1600" dirty="0"/>
          </a:p>
          <a:p>
            <a:r>
              <a:rPr lang="en-US" sz="2000" dirty="0" smtClean="0"/>
              <a:t>Difficulties</a:t>
            </a:r>
          </a:p>
          <a:p>
            <a:pPr lvl="1"/>
            <a:r>
              <a:rPr lang="en-US" sz="1600" dirty="0" smtClean="0"/>
              <a:t>Random point generator</a:t>
            </a:r>
          </a:p>
          <a:p>
            <a:pPr lvl="2"/>
            <a:r>
              <a:rPr lang="en-US" sz="1200" dirty="0" smtClean="0"/>
              <a:t>Patent – problem</a:t>
            </a:r>
          </a:p>
          <a:p>
            <a:pPr lvl="2"/>
            <a:r>
              <a:rPr lang="en-US" sz="1200" dirty="0" smtClean="0"/>
              <a:t>Development of algorithm to generate random points for a given distance from start to end position</a:t>
            </a:r>
          </a:p>
          <a:p>
            <a:pPr lvl="2"/>
            <a:r>
              <a:rPr lang="en-US" sz="1200" dirty="0" smtClean="0"/>
              <a:t>Reverse geo-coding</a:t>
            </a:r>
          </a:p>
          <a:p>
            <a:endParaRPr lang="en-US" sz="2000" dirty="0" smtClean="0"/>
          </a:p>
          <a:p>
            <a:r>
              <a:rPr lang="en-US" sz="2000" dirty="0" smtClean="0"/>
              <a:t>Developers talk with customers:</a:t>
            </a:r>
          </a:p>
          <a:p>
            <a:pPr marL="0" indent="0">
              <a:buNone/>
            </a:pPr>
            <a:r>
              <a:rPr lang="en-US" sz="2000" dirty="0" smtClean="0"/>
              <a:t>	City orienteering vs Forest orienteering</a:t>
            </a:r>
            <a:endParaRPr lang="en-US" sz="2000" dirty="0"/>
          </a:p>
          <a:p>
            <a:pPr lvl="1"/>
            <a:r>
              <a:rPr lang="en-US" sz="1600" dirty="0" smtClean="0"/>
              <a:t>A new market ‘</a:t>
            </a:r>
            <a:r>
              <a:rPr lang="en-US" sz="1600" i="1" dirty="0" smtClean="0"/>
              <a:t>Alternative &amp; Exciting ways to visit a city</a:t>
            </a:r>
            <a:r>
              <a:rPr lang="en-US" sz="1600" dirty="0" smtClean="0"/>
              <a:t>’</a:t>
            </a:r>
          </a:p>
          <a:p>
            <a:pPr lvl="1"/>
            <a:endParaRPr lang="en-US" dirty="0"/>
          </a:p>
        </p:txBody>
      </p:sp>
      <p:pic>
        <p:nvPicPr>
          <p:cNvPr id="4" name="Picture 2" descr="D:\Dropbox\Camera Uploads\2013-05-14 16.14.22.png"/>
          <p:cNvPicPr>
            <a:picLocks noChangeAspect="1" noChangeArrowheads="1"/>
          </p:cNvPicPr>
          <p:nvPr/>
        </p:nvPicPr>
        <p:blipFill>
          <a:blip r:embed="rId2" cstate="print"/>
          <a:srcRect/>
          <a:stretch>
            <a:fillRect/>
          </a:stretch>
        </p:blipFill>
        <p:spPr bwMode="auto">
          <a:xfrm>
            <a:off x="6228184" y="4860081"/>
            <a:ext cx="1094522" cy="1824203"/>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7492801" y="4860081"/>
            <a:ext cx="1085568" cy="1809279"/>
          </a:xfrm>
          <a:prstGeom prst="rect">
            <a:avLst/>
          </a:prstGeom>
          <a:noFill/>
          <a:ln w="9525">
            <a:noFill/>
            <a:miter lim="800000"/>
            <a:headEnd/>
            <a:tailEnd/>
          </a:ln>
          <a:effectLst/>
        </p:spPr>
      </p:pic>
    </p:spTree>
    <p:extLst>
      <p:ext uri="{BB962C8B-B14F-4D97-AF65-F5344CB8AC3E}">
        <p14:creationId xmlns:p14="http://schemas.microsoft.com/office/powerpoint/2010/main" val="276504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Case study : Memory Game</a:t>
            </a:r>
            <a:endParaRPr lang="en-US" dirty="0"/>
          </a:p>
        </p:txBody>
      </p:sp>
      <p:sp>
        <p:nvSpPr>
          <p:cNvPr id="3" name="Tijdelijke aanduiding voor inhoud 2"/>
          <p:cNvSpPr>
            <a:spLocks noGrp="1"/>
          </p:cNvSpPr>
          <p:nvPr>
            <p:ph idx="1"/>
          </p:nvPr>
        </p:nvSpPr>
        <p:spPr/>
        <p:txBody>
          <a:bodyPr/>
          <a:lstStyle/>
          <a:p>
            <a:r>
              <a:rPr lang="en-US" sz="2000" dirty="0" smtClean="0"/>
              <a:t>Goal</a:t>
            </a:r>
          </a:p>
          <a:p>
            <a:pPr lvl="1"/>
            <a:r>
              <a:rPr lang="en-GB" sz="1600" dirty="0" smtClean="0"/>
              <a:t>Remember the </a:t>
            </a:r>
            <a:r>
              <a:rPr lang="en-GB" sz="1600" dirty="0"/>
              <a:t>order in which the symbols are shown at the beginning of </a:t>
            </a:r>
            <a:r>
              <a:rPr lang="en-GB" sz="1600" dirty="0" smtClean="0"/>
              <a:t>game</a:t>
            </a:r>
          </a:p>
          <a:p>
            <a:pPr lvl="1"/>
            <a:r>
              <a:rPr lang="en-GB" sz="1600" dirty="0" smtClean="0"/>
              <a:t>Before playing the game user uploads information </a:t>
            </a:r>
            <a:r>
              <a:rPr lang="en-GB" sz="1600" dirty="0"/>
              <a:t>like age and weight because these factors affect </a:t>
            </a:r>
            <a:r>
              <a:rPr lang="en-GB" sz="1600" dirty="0" smtClean="0"/>
              <a:t>memory</a:t>
            </a:r>
            <a:endParaRPr lang="en-US" sz="1600" dirty="0" smtClean="0"/>
          </a:p>
          <a:p>
            <a:pPr lvl="1"/>
            <a:endParaRPr lang="en-US" sz="1600" dirty="0"/>
          </a:p>
          <a:p>
            <a:r>
              <a:rPr lang="en-US" sz="2000" dirty="0" smtClean="0"/>
              <a:t>Difficulties</a:t>
            </a:r>
          </a:p>
          <a:p>
            <a:pPr lvl="1"/>
            <a:r>
              <a:rPr lang="en-US" sz="1600" dirty="0" smtClean="0"/>
              <a:t>No target audience</a:t>
            </a:r>
          </a:p>
          <a:p>
            <a:pPr lvl="2"/>
            <a:r>
              <a:rPr lang="en-US" sz="1200" dirty="0" smtClean="0"/>
              <a:t>No idea about visualization of data</a:t>
            </a:r>
          </a:p>
          <a:p>
            <a:pPr lvl="1"/>
            <a:endParaRPr lang="en-US" sz="1600" dirty="0" smtClean="0"/>
          </a:p>
          <a:p>
            <a:pPr lvl="1"/>
            <a:r>
              <a:rPr lang="en-US" sz="1600" dirty="0" smtClean="0"/>
              <a:t>No </a:t>
            </a:r>
            <a:r>
              <a:rPr lang="en-US" sz="1600" dirty="0" smtClean="0"/>
              <a:t>steering in development team</a:t>
            </a:r>
          </a:p>
          <a:p>
            <a:pPr lvl="2"/>
            <a:r>
              <a:rPr lang="en-US" sz="1200" dirty="0"/>
              <a:t>There are no clearly defined rules governing the sharing of </a:t>
            </a:r>
            <a:r>
              <a:rPr lang="en-US" sz="1200" dirty="0" smtClean="0"/>
              <a:t>responsibility</a:t>
            </a:r>
          </a:p>
          <a:p>
            <a:pPr lvl="1"/>
            <a:endParaRPr lang="en-US" sz="1600" dirty="0" smtClean="0"/>
          </a:p>
          <a:p>
            <a:pPr lvl="1"/>
            <a:r>
              <a:rPr lang="en-US" sz="1600" dirty="0" smtClean="0"/>
              <a:t>No </a:t>
            </a:r>
            <a:r>
              <a:rPr lang="en-US" sz="1600" dirty="0" smtClean="0"/>
              <a:t>clear vision of the product</a:t>
            </a:r>
          </a:p>
          <a:p>
            <a:pPr lvl="2"/>
            <a:r>
              <a:rPr lang="en-US" sz="1200" dirty="0" smtClean="0"/>
              <a:t>Data is the most important part</a:t>
            </a:r>
          </a:p>
          <a:p>
            <a:pPr lvl="2"/>
            <a:r>
              <a:rPr lang="en-US" sz="1200" dirty="0" smtClean="0"/>
              <a:t>No visualization</a:t>
            </a:r>
          </a:p>
          <a:p>
            <a:pPr lvl="2"/>
            <a:r>
              <a:rPr lang="en-US" sz="1200" dirty="0" smtClean="0"/>
              <a:t>Copy – paste principle</a:t>
            </a:r>
          </a:p>
          <a:p>
            <a:pPr lvl="2"/>
            <a:endParaRPr lang="en-US" sz="2000" dirty="0" smtClean="0"/>
          </a:p>
          <a:p>
            <a:pPr lvl="1"/>
            <a:endParaRPr lang="en-US" dirty="0"/>
          </a:p>
        </p:txBody>
      </p:sp>
    </p:spTree>
    <p:extLst>
      <p:ext uri="{BB962C8B-B14F-4D97-AF65-F5344CB8AC3E}">
        <p14:creationId xmlns:p14="http://schemas.microsoft.com/office/powerpoint/2010/main" val="900205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935" y="57687"/>
            <a:ext cx="8712968" cy="1143000"/>
          </a:xfrm>
        </p:spPr>
        <p:txBody>
          <a:bodyPr/>
          <a:lstStyle/>
          <a:p>
            <a:r>
              <a:rPr lang="en-US" dirty="0" smtClean="0"/>
              <a:t>Last year projects</a:t>
            </a:r>
            <a:endParaRPr lang="en-US" dirty="0"/>
          </a:p>
        </p:txBody>
      </p:sp>
      <p:sp>
        <p:nvSpPr>
          <p:cNvPr id="4" name="Rectangle 135"/>
          <p:cNvSpPr>
            <a:spLocks noChangeArrowheads="1"/>
          </p:cNvSpPr>
          <p:nvPr/>
        </p:nvSpPr>
        <p:spPr bwMode="auto">
          <a:xfrm>
            <a:off x="413412" y="4265547"/>
            <a:ext cx="8356600" cy="320675"/>
          </a:xfrm>
          <a:prstGeom prst="rect">
            <a:avLst/>
          </a:prstGeom>
          <a:gradFill rotWithShape="1">
            <a:gsLst>
              <a:gs pos="0">
                <a:schemeClr val="accent1">
                  <a:lumMod val="10000"/>
                </a:schemeClr>
              </a:gs>
              <a:gs pos="100000">
                <a:schemeClr val="tx2">
                  <a:alpha val="0"/>
                </a:schemeClr>
              </a:gs>
            </a:gsLst>
            <a:lin ang="5400000" scaled="1"/>
          </a:gradFill>
          <a:ln w="9525">
            <a:noFill/>
            <a:miter lim="800000"/>
            <a:headEnd/>
            <a:tailEnd/>
          </a:ln>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en-US">
              <a:latin typeface="Calibri" pitchFamily="-111" charset="0"/>
            </a:endParaRPr>
          </a:p>
        </p:txBody>
      </p:sp>
      <p:sp>
        <p:nvSpPr>
          <p:cNvPr id="5" name="Pentagon 780"/>
          <p:cNvSpPr>
            <a:spLocks noChangeArrowheads="1"/>
          </p:cNvSpPr>
          <p:nvPr/>
        </p:nvSpPr>
        <p:spPr bwMode="auto">
          <a:xfrm>
            <a:off x="7492075" y="3992497"/>
            <a:ext cx="1457325" cy="457200"/>
          </a:xfrm>
          <a:prstGeom prst="homePlate">
            <a:avLst>
              <a:gd name="adj" fmla="val 40316"/>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nvGrpSpPr>
          <p:cNvPr id="6" name="Gruppe 75"/>
          <p:cNvGrpSpPr>
            <a:grpSpLocks/>
          </p:cNvGrpSpPr>
          <p:nvPr/>
        </p:nvGrpSpPr>
        <p:grpSpPr bwMode="auto">
          <a:xfrm>
            <a:off x="403887" y="3992497"/>
            <a:ext cx="7080247" cy="457200"/>
            <a:chOff x="272143" y="2949958"/>
            <a:chExt cx="8556207" cy="457921"/>
          </a:xfrm>
        </p:grpSpPr>
        <p:sp>
          <p:nvSpPr>
            <p:cNvPr id="409" name="Rectangle 445"/>
            <p:cNvSpPr>
              <a:spLocks noChangeArrowheads="1"/>
            </p:cNvSpPr>
            <p:nvPr/>
          </p:nvSpPr>
          <p:spPr bwMode="auto">
            <a:xfrm>
              <a:off x="1985304" y="2949958"/>
              <a:ext cx="1707405"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0" name="Rectangle 446"/>
            <p:cNvSpPr>
              <a:spLocks noChangeArrowheads="1"/>
            </p:cNvSpPr>
            <p:nvPr/>
          </p:nvSpPr>
          <p:spPr bwMode="auto">
            <a:xfrm>
              <a:off x="3694626" y="2949958"/>
              <a:ext cx="1709324"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1" name="Rectangle 447"/>
            <p:cNvSpPr>
              <a:spLocks noChangeArrowheads="1"/>
            </p:cNvSpPr>
            <p:nvPr/>
          </p:nvSpPr>
          <p:spPr bwMode="auto">
            <a:xfrm>
              <a:off x="5405867" y="2949958"/>
              <a:ext cx="1709324"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2" name="Rectangle 448"/>
            <p:cNvSpPr>
              <a:spLocks noChangeArrowheads="1"/>
            </p:cNvSpPr>
            <p:nvPr/>
          </p:nvSpPr>
          <p:spPr bwMode="auto">
            <a:xfrm>
              <a:off x="7119028" y="2949958"/>
              <a:ext cx="1709322"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3" name="Rectangle 445"/>
            <p:cNvSpPr>
              <a:spLocks noChangeArrowheads="1"/>
            </p:cNvSpPr>
            <p:nvPr/>
          </p:nvSpPr>
          <p:spPr bwMode="auto">
            <a:xfrm>
              <a:off x="272143" y="2949958"/>
              <a:ext cx="1707405"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sp>
        <p:nvSpPr>
          <p:cNvPr id="7" name="Rectangle 445"/>
          <p:cNvSpPr>
            <a:spLocks noChangeArrowheads="1"/>
          </p:cNvSpPr>
          <p:nvPr/>
        </p:nvSpPr>
        <p:spPr bwMode="auto">
          <a:xfrm>
            <a:off x="1954875" y="4086159"/>
            <a:ext cx="1412875"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Dancing Buddy</a:t>
            </a:r>
            <a:endParaRPr lang="en-US" noProof="1">
              <a:solidFill>
                <a:schemeClr val="tx2"/>
              </a:solidFill>
              <a:latin typeface="Calibri" pitchFamily="-111" charset="0"/>
            </a:endParaRPr>
          </a:p>
        </p:txBody>
      </p:sp>
      <p:sp>
        <p:nvSpPr>
          <p:cNvPr id="8" name="Rectangle 446"/>
          <p:cNvSpPr>
            <a:spLocks noChangeArrowheads="1"/>
          </p:cNvSpPr>
          <p:nvPr/>
        </p:nvSpPr>
        <p:spPr bwMode="auto">
          <a:xfrm>
            <a:off x="3369337" y="4086159"/>
            <a:ext cx="1414463"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Orienteering App</a:t>
            </a:r>
            <a:endParaRPr lang="en-US" noProof="1">
              <a:solidFill>
                <a:schemeClr val="tx2"/>
              </a:solidFill>
              <a:latin typeface="Calibri" pitchFamily="-111" charset="0"/>
            </a:endParaRPr>
          </a:p>
        </p:txBody>
      </p:sp>
      <p:sp>
        <p:nvSpPr>
          <p:cNvPr id="9" name="Rectangle 447"/>
          <p:cNvSpPr>
            <a:spLocks noChangeArrowheads="1"/>
          </p:cNvSpPr>
          <p:nvPr/>
        </p:nvSpPr>
        <p:spPr bwMode="auto">
          <a:xfrm>
            <a:off x="4785387" y="4086159"/>
            <a:ext cx="1414463"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Med Care</a:t>
            </a:r>
            <a:endParaRPr lang="en-US" noProof="1">
              <a:solidFill>
                <a:schemeClr val="tx2"/>
              </a:solidFill>
              <a:latin typeface="Calibri" pitchFamily="-111" charset="0"/>
            </a:endParaRPr>
          </a:p>
        </p:txBody>
      </p:sp>
      <p:sp>
        <p:nvSpPr>
          <p:cNvPr id="10" name="Rectangle 448"/>
          <p:cNvSpPr>
            <a:spLocks noChangeArrowheads="1"/>
          </p:cNvSpPr>
          <p:nvPr/>
        </p:nvSpPr>
        <p:spPr bwMode="auto">
          <a:xfrm>
            <a:off x="6203025" y="4086159"/>
            <a:ext cx="1414462"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defTabSz="914400"/>
            <a:r>
              <a:rPr lang="en-US" noProof="1" smtClean="0">
                <a:solidFill>
                  <a:schemeClr val="tx2"/>
                </a:solidFill>
                <a:latin typeface="Calibri" pitchFamily="-111" charset="0"/>
              </a:rPr>
              <a:t>Memory Game</a:t>
            </a:r>
            <a:endParaRPr lang="en-US" noProof="1">
              <a:solidFill>
                <a:schemeClr val="tx2"/>
              </a:solidFill>
              <a:latin typeface="Calibri" pitchFamily="-111" charset="0"/>
            </a:endParaRPr>
          </a:p>
        </p:txBody>
      </p:sp>
      <p:sp>
        <p:nvSpPr>
          <p:cNvPr id="11" name="Rectangle 445"/>
          <p:cNvSpPr>
            <a:spLocks noChangeArrowheads="1"/>
          </p:cNvSpPr>
          <p:nvPr/>
        </p:nvSpPr>
        <p:spPr bwMode="auto">
          <a:xfrm>
            <a:off x="530887" y="4086159"/>
            <a:ext cx="1412875"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endParaRPr lang="en-US" noProof="1">
              <a:solidFill>
                <a:schemeClr val="tx2"/>
              </a:solidFill>
              <a:latin typeface="Calibri" pitchFamily="-111" charset="0"/>
            </a:endParaRPr>
          </a:p>
        </p:txBody>
      </p:sp>
      <p:sp>
        <p:nvSpPr>
          <p:cNvPr id="14" name="Nedadgående pil 229"/>
          <p:cNvSpPr>
            <a:spLocks noChangeArrowheads="1"/>
          </p:cNvSpPr>
          <p:nvPr/>
        </p:nvSpPr>
        <p:spPr bwMode="auto">
          <a:xfrm>
            <a:off x="3702712" y="3476559"/>
            <a:ext cx="250825" cy="53816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5" name="Rektangel 231"/>
          <p:cNvSpPr>
            <a:spLocks noChangeArrowheads="1"/>
          </p:cNvSpPr>
          <p:nvPr/>
        </p:nvSpPr>
        <p:spPr bwMode="auto">
          <a:xfrm>
            <a:off x="3016913" y="2435276"/>
            <a:ext cx="1562014" cy="1104506"/>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16" name="Nedadgående pil 296"/>
          <p:cNvSpPr>
            <a:spLocks noChangeArrowheads="1"/>
          </p:cNvSpPr>
          <p:nvPr/>
        </p:nvSpPr>
        <p:spPr bwMode="auto">
          <a:xfrm>
            <a:off x="6468137" y="3465447"/>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7" name="Rektangel 298"/>
          <p:cNvSpPr>
            <a:spLocks noChangeArrowheads="1"/>
          </p:cNvSpPr>
          <p:nvPr/>
        </p:nvSpPr>
        <p:spPr bwMode="auto">
          <a:xfrm>
            <a:off x="5782337" y="3030472"/>
            <a:ext cx="1577975"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grpSp>
        <p:nvGrpSpPr>
          <p:cNvPr id="18" name="Gruppe 122"/>
          <p:cNvGrpSpPr/>
          <p:nvPr/>
        </p:nvGrpSpPr>
        <p:grpSpPr>
          <a:xfrm>
            <a:off x="5792771" y="1570682"/>
            <a:ext cx="1578428" cy="1406819"/>
            <a:chOff x="8164513" y="-4049713"/>
            <a:chExt cx="2657475" cy="2368550"/>
          </a:xfrm>
          <a:effectLst>
            <a:outerShdw blurRad="50800" dist="38100" dir="2700000" algn="tl" rotWithShape="0">
              <a:prstClr val="black">
                <a:alpha val="40000"/>
              </a:prstClr>
            </a:outerShdw>
          </a:effectLst>
        </p:grpSpPr>
        <p:sp>
          <p:nvSpPr>
            <p:cNvPr id="347"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48"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49"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0"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1"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2"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3"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4"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5"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6"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7"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8"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9"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0"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1"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2"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3"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4"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5"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6"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7"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8"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9"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0"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1"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2"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3"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4"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5"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6"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7"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8"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9"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0"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1"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2"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3"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4"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5"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6"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7"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8"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9"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0"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1"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2"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3"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4"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5"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6"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7"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8"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9"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0"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1"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2"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3"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4"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5"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6"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7"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8"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2"/>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sp>
        <p:nvSpPr>
          <p:cNvPr id="19" name="Nedadgående pil 363"/>
          <p:cNvSpPr>
            <a:spLocks noChangeArrowheads="1"/>
          </p:cNvSpPr>
          <p:nvPr/>
        </p:nvSpPr>
        <p:spPr bwMode="auto">
          <a:xfrm rot="10800000">
            <a:off x="2593050" y="4367147"/>
            <a:ext cx="249237"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20" name="Nedadgående pil 430"/>
          <p:cNvSpPr>
            <a:spLocks noChangeArrowheads="1"/>
          </p:cNvSpPr>
          <p:nvPr/>
        </p:nvSpPr>
        <p:spPr bwMode="auto">
          <a:xfrm rot="10800000">
            <a:off x="5193375" y="4344922"/>
            <a:ext cx="250825" cy="538162"/>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22" name="Rektangel 565"/>
          <p:cNvSpPr>
            <a:spLocks noChangeArrowheads="1"/>
          </p:cNvSpPr>
          <p:nvPr/>
        </p:nvSpPr>
        <p:spPr bwMode="auto">
          <a:xfrm>
            <a:off x="1754850" y="4690997"/>
            <a:ext cx="1577975"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23" name="Rektangel 631"/>
          <p:cNvSpPr>
            <a:spLocks noChangeArrowheads="1"/>
          </p:cNvSpPr>
          <p:nvPr/>
        </p:nvSpPr>
        <p:spPr bwMode="auto">
          <a:xfrm>
            <a:off x="4583775" y="4668772"/>
            <a:ext cx="1579562"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26" name="Rektangel 763"/>
          <p:cNvSpPr>
            <a:spLocks noChangeArrowheads="1"/>
          </p:cNvSpPr>
          <p:nvPr/>
        </p:nvSpPr>
        <p:spPr bwMode="auto">
          <a:xfrm>
            <a:off x="3028211" y="2484620"/>
            <a:ext cx="1522412" cy="1107996"/>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r>
              <a:rPr lang="en-US" sz="1100" dirty="0">
                <a:solidFill>
                  <a:srgbClr val="002060"/>
                </a:solidFill>
                <a:latin typeface="Helvetica" panose="020B0604020202020204" pitchFamily="2" charset="0"/>
              </a:rPr>
              <a:t>Orienteering points generator for easy training.</a:t>
            </a:r>
            <a:endParaRPr lang="nl-BE" sz="1100" dirty="0">
              <a:solidFill>
                <a:srgbClr val="002060"/>
              </a:solidFill>
            </a:endParaRPr>
          </a:p>
          <a:p>
            <a:r>
              <a:rPr lang="nl-BE" sz="1100" dirty="0" err="1" smtClean="0">
                <a:solidFill>
                  <a:srgbClr val="002060"/>
                </a:solidFill>
                <a:latin typeface="Helvetica" panose="020B0604020202020204" pitchFamily="2" charset="0"/>
              </a:rPr>
              <a:t>based</a:t>
            </a:r>
            <a:r>
              <a:rPr lang="nl-BE" sz="1100" dirty="0" smtClean="0">
                <a:solidFill>
                  <a:srgbClr val="002060"/>
                </a:solidFill>
                <a:latin typeface="Helvetica" panose="020B0604020202020204" pitchFamily="2" charset="0"/>
              </a:rPr>
              <a:t> </a:t>
            </a:r>
            <a:r>
              <a:rPr lang="nl-BE" sz="1100" dirty="0">
                <a:solidFill>
                  <a:srgbClr val="002060"/>
                </a:solidFill>
                <a:latin typeface="Helvetica" panose="020B0604020202020204" pitchFamily="2" charset="0"/>
              </a:rPr>
              <a:t>on </a:t>
            </a:r>
            <a:r>
              <a:rPr lang="nl-BE" sz="1100" dirty="0" err="1" smtClean="0">
                <a:solidFill>
                  <a:srgbClr val="002060"/>
                </a:solidFill>
                <a:latin typeface="Helvetica" panose="020B0604020202020204" pitchFamily="2" charset="0"/>
              </a:rPr>
              <a:t>algorithm</a:t>
            </a:r>
            <a:r>
              <a:rPr lang="nl-BE" sz="1100" dirty="0" smtClean="0">
                <a:solidFill>
                  <a:srgbClr val="002060"/>
                </a:solidFill>
                <a:latin typeface="Helvetica" panose="020B0604020202020204" pitchFamily="2" charset="0"/>
              </a:rPr>
              <a:t> </a:t>
            </a:r>
            <a:r>
              <a:rPr lang="nl-BE" sz="1100" dirty="0" err="1">
                <a:solidFill>
                  <a:srgbClr val="002060"/>
                </a:solidFill>
                <a:latin typeface="Helvetica" panose="020B0604020202020204" pitchFamily="2" charset="0"/>
              </a:rPr>
              <a:t>developed</a:t>
            </a:r>
            <a:r>
              <a:rPr lang="nl-BE" sz="1100" dirty="0">
                <a:solidFill>
                  <a:srgbClr val="002060"/>
                </a:solidFill>
                <a:latin typeface="Helvetica" panose="020B0604020202020204" pitchFamily="2" charset="0"/>
              </a:rPr>
              <a:t> </a:t>
            </a:r>
            <a:r>
              <a:rPr lang="nl-BE" sz="1100" dirty="0" err="1">
                <a:solidFill>
                  <a:srgbClr val="002060"/>
                </a:solidFill>
                <a:latin typeface="Helvetica" panose="020B0604020202020204" pitchFamily="2" charset="0"/>
              </a:rPr>
              <a:t>by</a:t>
            </a:r>
            <a:r>
              <a:rPr lang="nl-BE" sz="1100" dirty="0">
                <a:solidFill>
                  <a:srgbClr val="002060"/>
                </a:solidFill>
                <a:latin typeface="Helvetica" panose="020B0604020202020204" pitchFamily="2" charset="0"/>
              </a:rPr>
              <a:t> OUAS </a:t>
            </a:r>
            <a:r>
              <a:rPr lang="nl-BE" sz="1100" dirty="0" err="1">
                <a:solidFill>
                  <a:srgbClr val="002060"/>
                </a:solidFill>
                <a:latin typeface="Helvetica" panose="020B0604020202020204" pitchFamily="2" charset="0"/>
              </a:rPr>
              <a:t>students</a:t>
            </a:r>
            <a:r>
              <a:rPr lang="nl-BE" sz="1100" dirty="0">
                <a:solidFill>
                  <a:srgbClr val="002060"/>
                </a:solidFill>
                <a:latin typeface="Helvetica" panose="020B0604020202020204" pitchFamily="2" charset="0"/>
              </a:rPr>
              <a:t>.</a:t>
            </a:r>
            <a:endParaRPr lang="en-US" sz="1100" noProof="1">
              <a:solidFill>
                <a:srgbClr val="080808"/>
              </a:solidFill>
              <a:latin typeface="Calibri" pitchFamily="-111" charset="0"/>
              <a:cs typeface="Arial" charset="0"/>
            </a:endParaRPr>
          </a:p>
        </p:txBody>
      </p:sp>
      <p:sp>
        <p:nvSpPr>
          <p:cNvPr id="27" name="Rektangel 764"/>
          <p:cNvSpPr>
            <a:spLocks noChangeArrowheads="1"/>
          </p:cNvSpPr>
          <p:nvPr/>
        </p:nvSpPr>
        <p:spPr bwMode="auto">
          <a:xfrm>
            <a:off x="5806150" y="3035234"/>
            <a:ext cx="1520825" cy="6001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noProof="1" smtClean="0">
                <a:solidFill>
                  <a:srgbClr val="080808"/>
                </a:solidFill>
                <a:latin typeface="Calibri" pitchFamily="-111" charset="0"/>
                <a:cs typeface="Arial" charset="0"/>
              </a:rPr>
              <a:t>Application helps you to follow your short-time memory. </a:t>
            </a:r>
            <a:endParaRPr lang="en-US" sz="1100" noProof="1">
              <a:solidFill>
                <a:srgbClr val="080808"/>
              </a:solidFill>
              <a:latin typeface="Calibri" pitchFamily="-111" charset="0"/>
              <a:cs typeface="Arial" charset="0"/>
            </a:endParaRPr>
          </a:p>
        </p:txBody>
      </p:sp>
      <p:sp>
        <p:nvSpPr>
          <p:cNvPr id="28" name="Rektangel 765"/>
          <p:cNvSpPr>
            <a:spLocks noChangeArrowheads="1"/>
          </p:cNvSpPr>
          <p:nvPr/>
        </p:nvSpPr>
        <p:spPr bwMode="auto">
          <a:xfrm>
            <a:off x="1794537" y="4695759"/>
            <a:ext cx="1520825" cy="6001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dirty="0" smtClean="0"/>
              <a:t>Make the phone vibrate to the beats of the music.</a:t>
            </a:r>
            <a:endParaRPr lang="en-US" sz="1100" noProof="1">
              <a:solidFill>
                <a:srgbClr val="080808"/>
              </a:solidFill>
              <a:latin typeface="Calibri" pitchFamily="-111" charset="0"/>
              <a:cs typeface="Arial" charset="0"/>
            </a:endParaRPr>
          </a:p>
        </p:txBody>
      </p:sp>
      <p:sp>
        <p:nvSpPr>
          <p:cNvPr id="29" name="Rektangel 766"/>
          <p:cNvSpPr>
            <a:spLocks noChangeArrowheads="1"/>
          </p:cNvSpPr>
          <p:nvPr/>
        </p:nvSpPr>
        <p:spPr bwMode="auto">
          <a:xfrm>
            <a:off x="4609175" y="4673534"/>
            <a:ext cx="1520825" cy="601663"/>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noProof="1">
                <a:solidFill>
                  <a:srgbClr val="080808"/>
                </a:solidFill>
                <a:latin typeface="Calibri" pitchFamily="-111" charset="0"/>
                <a:cs typeface="Arial" charset="0"/>
              </a:rPr>
              <a:t>This is an example text. Go ahead an replace it with your own text. </a:t>
            </a:r>
          </a:p>
        </p:txBody>
      </p:sp>
      <p:grpSp>
        <p:nvGrpSpPr>
          <p:cNvPr id="32" name="Gruppe 122"/>
          <p:cNvGrpSpPr/>
          <p:nvPr/>
        </p:nvGrpSpPr>
        <p:grpSpPr>
          <a:xfrm>
            <a:off x="3000498" y="980728"/>
            <a:ext cx="1578428" cy="1406819"/>
            <a:chOff x="8164513" y="-4049713"/>
            <a:chExt cx="2657475" cy="2368550"/>
          </a:xfrm>
          <a:effectLst>
            <a:outerShdw blurRad="50800" dist="38100" dir="2700000" algn="tl" rotWithShape="0">
              <a:prstClr val="black">
                <a:alpha val="40000"/>
              </a:prstClr>
            </a:outerShdw>
          </a:effectLst>
        </p:grpSpPr>
        <p:sp>
          <p:nvSpPr>
            <p:cNvPr id="223"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4"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5"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6"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7"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8"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9"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0"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1"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2"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3"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4"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5"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6"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7"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8"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9"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0"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1"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2"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3"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4"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5"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6"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7"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8"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9"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0"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1"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2"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3"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4"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5"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6"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7"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8"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9"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0"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1"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2"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3"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4"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5"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6"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7"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8"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9"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0"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1"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2"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3"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4"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5"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6"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7"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8"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9"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0"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1"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2"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3"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4"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3"/>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grpSp>
        <p:nvGrpSpPr>
          <p:cNvPr id="33" name="Gruppe 122"/>
          <p:cNvGrpSpPr/>
          <p:nvPr/>
        </p:nvGrpSpPr>
        <p:grpSpPr>
          <a:xfrm>
            <a:off x="1769410" y="5375961"/>
            <a:ext cx="1578428" cy="1406819"/>
            <a:chOff x="8164513" y="-4049713"/>
            <a:chExt cx="2657475" cy="2368550"/>
          </a:xfrm>
          <a:effectLst>
            <a:outerShdw blurRad="50800" dist="38100" dir="2700000" algn="tl" rotWithShape="0">
              <a:prstClr val="black">
                <a:alpha val="40000"/>
              </a:prstClr>
            </a:outerShdw>
          </a:effectLst>
        </p:grpSpPr>
        <p:sp>
          <p:nvSpPr>
            <p:cNvPr id="161"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2"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3"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4"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5"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6"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7"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8"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9"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0"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1"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2"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3"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4"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5"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6"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7"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8"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9"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0"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1"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2"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3"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4"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5"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6"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7"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8"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9"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0"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1"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2"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3"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4"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5"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6"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7"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8"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9"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0"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1"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2"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3"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4"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5"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6"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7"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8"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9"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0"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1"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2"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3"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4"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5"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6"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7"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8"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9"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0"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1"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2"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4" cstate="print"/>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grpSp>
        <p:nvGrpSpPr>
          <p:cNvPr id="34" name="Gruppe 122"/>
          <p:cNvGrpSpPr/>
          <p:nvPr/>
        </p:nvGrpSpPr>
        <p:grpSpPr>
          <a:xfrm>
            <a:off x="4584456" y="5354185"/>
            <a:ext cx="1578428" cy="1406819"/>
            <a:chOff x="8164513" y="-4049713"/>
            <a:chExt cx="2657475" cy="2368550"/>
          </a:xfrm>
          <a:effectLst>
            <a:outerShdw blurRad="50800" dist="38100" dir="2700000" algn="tl" rotWithShape="0">
              <a:prstClr val="black">
                <a:alpha val="40000"/>
              </a:prstClr>
            </a:outerShdw>
          </a:effectLst>
        </p:grpSpPr>
        <p:sp>
          <p:nvSpPr>
            <p:cNvPr id="99"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0"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1"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2"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3"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4"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5"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6"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7"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8"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9"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0"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1"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2"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3"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4"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5"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6"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7"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8"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9"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0"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1"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2"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3"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4"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5"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6"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7"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8"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9"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0"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1"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2"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3"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4"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5"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6"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7"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8"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9"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0"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1"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2"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3"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4"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5"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6"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7"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8"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9"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0"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1"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2"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3"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4"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5"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6"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7"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8"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9"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0"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5" cstate="print"/>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sp>
        <p:nvSpPr>
          <p:cNvPr id="36" name="Rectangle 448"/>
          <p:cNvSpPr>
            <a:spLocks noChangeArrowheads="1"/>
          </p:cNvSpPr>
          <p:nvPr/>
        </p:nvSpPr>
        <p:spPr bwMode="auto">
          <a:xfrm>
            <a:off x="7561925" y="4082984"/>
            <a:ext cx="1414462"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defTabSz="914400"/>
            <a:endParaRPr lang="en-US" noProof="1">
              <a:solidFill>
                <a:schemeClr val="tx2"/>
              </a:solidFill>
              <a:latin typeface="Calibri" pitchFamily="-111" charset="0"/>
            </a:endParaRPr>
          </a:p>
        </p:txBody>
      </p:sp>
      <p:pic>
        <p:nvPicPr>
          <p:cNvPr id="414" name="Afbeelding 413">
            <a:hlinkClick r:id="rId6"/>
          </p:cNvPr>
          <p:cNvPicPr>
            <a:picLocks noChangeAspect="1"/>
          </p:cNvPicPr>
          <p:nvPr/>
        </p:nvPicPr>
        <p:blipFill>
          <a:blip r:embed="rId7"/>
          <a:stretch>
            <a:fillRect/>
          </a:stretch>
        </p:blipFill>
        <p:spPr>
          <a:xfrm>
            <a:off x="1861451" y="5607917"/>
            <a:ext cx="1405843" cy="964152"/>
          </a:xfrm>
          <a:prstGeom prst="rect">
            <a:avLst/>
          </a:prstGeom>
        </p:spPr>
      </p:pic>
      <p:pic>
        <p:nvPicPr>
          <p:cNvPr id="416" name="Picture 4">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1948" y="5613905"/>
            <a:ext cx="1386074" cy="881722"/>
          </a:xfrm>
          <a:prstGeom prst="rect">
            <a:avLst/>
          </a:prstGeom>
        </p:spPr>
      </p:pic>
      <p:pic>
        <p:nvPicPr>
          <p:cNvPr id="417" name="Afbeelding 416">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3477" y="1225884"/>
            <a:ext cx="1398942" cy="930486"/>
          </a:xfrm>
          <a:prstGeom prst="rect">
            <a:avLst/>
          </a:prstGeom>
        </p:spPr>
      </p:pic>
    </p:spTree>
    <p:extLst>
      <p:ext uri="{BB962C8B-B14F-4D97-AF65-F5344CB8AC3E}">
        <p14:creationId xmlns:p14="http://schemas.microsoft.com/office/powerpoint/2010/main" val="36190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about making an app ourselves</a:t>
            </a:r>
            <a:endParaRPr lang="en-US" dirty="0"/>
          </a:p>
        </p:txBody>
      </p:sp>
      <p:sp>
        <p:nvSpPr>
          <p:cNvPr id="5" name="Tijdelijke aanduiding voor inhoud 4"/>
          <p:cNvSpPr>
            <a:spLocks noGrp="1"/>
          </p:cNvSpPr>
          <p:nvPr>
            <p:ph idx="1"/>
          </p:nvPr>
        </p:nvSpPr>
        <p:spPr/>
        <p:txBody>
          <a:bodyPr/>
          <a:lstStyle/>
          <a:p>
            <a:endParaRPr lang="en-US"/>
          </a:p>
        </p:txBody>
      </p:sp>
      <p:pic>
        <p:nvPicPr>
          <p:cNvPr id="3" name="Afbeelding 2"/>
          <p:cNvPicPr>
            <a:picLocks noChangeAspect="1"/>
          </p:cNvPicPr>
          <p:nvPr/>
        </p:nvPicPr>
        <p:blipFill>
          <a:blip r:embed="rId2"/>
          <a:stretch>
            <a:fillRect/>
          </a:stretch>
        </p:blipFill>
        <p:spPr>
          <a:xfrm>
            <a:off x="75528" y="1412776"/>
            <a:ext cx="9068472" cy="5445224"/>
          </a:xfrm>
          <a:prstGeom prst="rect">
            <a:avLst/>
          </a:prstGeom>
        </p:spPr>
      </p:pic>
    </p:spTree>
    <p:extLst>
      <p:ext uri="{BB962C8B-B14F-4D97-AF65-F5344CB8AC3E}">
        <p14:creationId xmlns:p14="http://schemas.microsoft.com/office/powerpoint/2010/main" val="1629935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Phonegap</a:t>
            </a:r>
            <a:endParaRPr lang="en-US" dirty="0"/>
          </a:p>
        </p:txBody>
      </p:sp>
      <p:sp>
        <p:nvSpPr>
          <p:cNvPr id="3" name="Tijdelijke aanduiding voor inhoud 2"/>
          <p:cNvSpPr>
            <a:spLocks noGrp="1"/>
          </p:cNvSpPr>
          <p:nvPr>
            <p:ph idx="1"/>
          </p:nvPr>
        </p:nvSpPr>
        <p:spPr/>
        <p:txBody>
          <a:bodyPr/>
          <a:lstStyle/>
          <a:p>
            <a:r>
              <a:rPr lang="en-US" dirty="0" err="1" smtClean="0"/>
              <a:t>Phonegap</a:t>
            </a:r>
            <a:r>
              <a:rPr lang="en-US" dirty="0" smtClean="0"/>
              <a:t> is an application container technology that allows you to create natively-installed applications for mobile devices using HTML, CSS &amp; </a:t>
            </a:r>
            <a:r>
              <a:rPr lang="en-US" dirty="0" err="1" smtClean="0"/>
              <a:t>Javascript</a:t>
            </a:r>
            <a:r>
              <a:rPr lang="en-US" dirty="0" smtClean="0"/>
              <a:t>.</a:t>
            </a:r>
          </a:p>
          <a:p>
            <a:r>
              <a:rPr lang="en-US" dirty="0" smtClean="0"/>
              <a:t>The core engine is Apache Cordova</a:t>
            </a:r>
          </a:p>
          <a:p>
            <a:pPr lvl="1"/>
            <a:r>
              <a:rPr lang="en-US" dirty="0" smtClean="0"/>
              <a:t>A set of device APIs that allow a mobile app developer to access native device functions such as camera or accelerometer from </a:t>
            </a:r>
            <a:r>
              <a:rPr lang="en-US" dirty="0" err="1" smtClean="0"/>
              <a:t>javascript</a:t>
            </a:r>
            <a:r>
              <a:rPr lang="en-US" dirty="0" smtClean="0"/>
              <a:t>.</a:t>
            </a:r>
          </a:p>
          <a:p>
            <a:pPr lvl="1"/>
            <a:r>
              <a:rPr lang="en-US" dirty="0" smtClean="0"/>
              <a:t>An app can be built without native code ( java, objective C, C#.. ).</a:t>
            </a:r>
          </a:p>
          <a:p>
            <a:pPr lvl="1"/>
            <a:r>
              <a:rPr lang="en-US" dirty="0" smtClean="0"/>
              <a:t>Cordova provides a set of uniform </a:t>
            </a:r>
            <a:r>
              <a:rPr lang="en-US" dirty="0" err="1" smtClean="0"/>
              <a:t>javascript</a:t>
            </a:r>
            <a:r>
              <a:rPr lang="en-US" dirty="0" smtClean="0"/>
              <a:t> libraries that can be invoked, with device specific native backing code (available for </a:t>
            </a:r>
            <a:r>
              <a:rPr lang="en-US" dirty="0" err="1" smtClean="0"/>
              <a:t>iOS</a:t>
            </a:r>
            <a:r>
              <a:rPr lang="en-US" dirty="0" smtClean="0"/>
              <a:t>, Android, Windows Phone, .. )</a:t>
            </a:r>
            <a:endParaRPr lang="en-US" dirty="0"/>
          </a:p>
        </p:txBody>
      </p:sp>
    </p:spTree>
    <p:extLst>
      <p:ext uri="{BB962C8B-B14F-4D97-AF65-F5344CB8AC3E}">
        <p14:creationId xmlns:p14="http://schemas.microsoft.com/office/powerpoint/2010/main" val="775969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0" y="3212976"/>
            <a:ext cx="9144000" cy="20882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normAutofit/>
          </a:bodyPr>
          <a:lstStyle/>
          <a:p>
            <a:r>
              <a:rPr lang="en-US" dirty="0"/>
              <a:t>Reading out accelerometer </a:t>
            </a:r>
            <a:r>
              <a:rPr lang="en-US" dirty="0" smtClean="0"/>
              <a:t>data</a:t>
            </a:r>
            <a:endParaRPr lang="en-US" dirty="0"/>
          </a:p>
        </p:txBody>
      </p:sp>
      <p:sp>
        <p:nvSpPr>
          <p:cNvPr id="3" name="Tijdelijke aanduiding voor inhoud 2"/>
          <p:cNvSpPr>
            <a:spLocks noGrp="1"/>
          </p:cNvSpPr>
          <p:nvPr>
            <p:ph idx="1"/>
          </p:nvPr>
        </p:nvSpPr>
        <p:spPr/>
        <p:txBody>
          <a:bodyPr/>
          <a:lstStyle/>
          <a:p>
            <a:r>
              <a:rPr lang="en-US" dirty="0" smtClean="0"/>
              <a:t>Download </a:t>
            </a:r>
            <a:r>
              <a:rPr lang="en-US" dirty="0" smtClean="0">
                <a:hlinkClick r:id="rId2" tooltip="MobileTemplate.zip"/>
              </a:rPr>
              <a:t>MobileTemplate.zip</a:t>
            </a:r>
            <a:endParaRPr lang="en-US" dirty="0" smtClean="0"/>
          </a:p>
          <a:p>
            <a:r>
              <a:rPr lang="en-US" dirty="0" smtClean="0">
                <a:hlinkClick r:id="rId3"/>
              </a:rPr>
              <a:t>https</a:t>
            </a:r>
            <a:r>
              <a:rPr lang="en-US" dirty="0">
                <a:hlinkClick r:id="rId3"/>
              </a:rPr>
              <a:t>://</a:t>
            </a:r>
            <a:r>
              <a:rPr lang="en-US" dirty="0" smtClean="0">
                <a:hlinkClick r:id="rId3"/>
              </a:rPr>
              <a:t>github.com/tomptrs/ProjectICT4</a:t>
            </a:r>
            <a:endParaRPr lang="en-US" dirty="0" smtClean="0"/>
          </a:p>
          <a:p>
            <a:endParaRPr lang="en-US" dirty="0"/>
          </a:p>
          <a:p>
            <a:endParaRPr lang="en-US" dirty="0" smtClean="0"/>
          </a:p>
          <a:p>
            <a:r>
              <a:rPr lang="en-US" dirty="0"/>
              <a:t>The accelerometer is a motion sensor that detects the change (</a:t>
            </a:r>
            <a:r>
              <a:rPr lang="en-US" i="1" dirty="0"/>
              <a:t>delta</a:t>
            </a:r>
            <a:r>
              <a:rPr lang="en-US" dirty="0"/>
              <a:t>) in movement relative to the current device orientation, in three dimensions along the </a:t>
            </a:r>
            <a:r>
              <a:rPr lang="en-US" i="1" dirty="0"/>
              <a:t>x</a:t>
            </a:r>
            <a:r>
              <a:rPr lang="en-US" dirty="0"/>
              <a:t>, </a:t>
            </a:r>
            <a:r>
              <a:rPr lang="en-US" i="1" dirty="0"/>
              <a:t>y</a:t>
            </a:r>
            <a:r>
              <a:rPr lang="en-US" dirty="0"/>
              <a:t>, and </a:t>
            </a:r>
            <a:r>
              <a:rPr lang="en-US" i="1" dirty="0"/>
              <a:t>z</a:t>
            </a:r>
            <a:r>
              <a:rPr lang="en-US" dirty="0"/>
              <a:t> axis.</a:t>
            </a:r>
          </a:p>
        </p:txBody>
      </p:sp>
    </p:spTree>
    <p:extLst>
      <p:ext uri="{BB962C8B-B14F-4D97-AF65-F5344CB8AC3E}">
        <p14:creationId xmlns:p14="http://schemas.microsoft.com/office/powerpoint/2010/main" val="33774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UI with accelerometer data</a:t>
            </a:r>
            <a:endParaRPr lang="en-US" dirty="0"/>
          </a:p>
        </p:txBody>
      </p:sp>
      <p:sp>
        <p:nvSpPr>
          <p:cNvPr id="3" name="Tijdelijke aanduiding voor inhoud 2"/>
          <p:cNvSpPr>
            <a:spLocks noGrp="1"/>
          </p:cNvSpPr>
          <p:nvPr>
            <p:ph idx="1"/>
          </p:nvPr>
        </p:nvSpPr>
        <p:spPr/>
        <p:txBody>
          <a:bodyPr/>
          <a:lstStyle/>
          <a:p>
            <a:pPr marL="0" indent="0">
              <a:buNone/>
            </a:pPr>
            <a:endParaRPr lang="en-US" dirty="0"/>
          </a:p>
        </p:txBody>
      </p:sp>
      <p:pic>
        <p:nvPicPr>
          <p:cNvPr id="4" name="Afbeelding 3"/>
          <p:cNvPicPr>
            <a:picLocks noChangeAspect="1"/>
          </p:cNvPicPr>
          <p:nvPr/>
        </p:nvPicPr>
        <p:blipFill>
          <a:blip r:embed="rId2"/>
          <a:stretch>
            <a:fillRect/>
          </a:stretch>
        </p:blipFill>
        <p:spPr>
          <a:xfrm>
            <a:off x="323528" y="1268760"/>
            <a:ext cx="8609191" cy="5112023"/>
          </a:xfrm>
          <a:prstGeom prst="rect">
            <a:avLst/>
          </a:prstGeom>
        </p:spPr>
      </p:pic>
    </p:spTree>
    <p:extLst>
      <p:ext uri="{BB962C8B-B14F-4D97-AF65-F5344CB8AC3E}">
        <p14:creationId xmlns:p14="http://schemas.microsoft.com/office/powerpoint/2010/main" val="336124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Update UI with accelerometer </a:t>
            </a:r>
            <a:r>
              <a:rPr lang="en-US" dirty="0" smtClean="0"/>
              <a:t>data cont’d</a:t>
            </a:r>
            <a:endParaRPr lang="en-US" dirty="0"/>
          </a:p>
        </p:txBody>
      </p:sp>
      <p:sp>
        <p:nvSpPr>
          <p:cNvPr id="3" name="Tijdelijke aanduiding voor inhoud 2"/>
          <p:cNvSpPr>
            <a:spLocks noGrp="1"/>
          </p:cNvSpPr>
          <p:nvPr>
            <p:ph idx="1"/>
          </p:nvPr>
        </p:nvSpPr>
        <p:spPr/>
        <p:txBody>
          <a:bodyPr/>
          <a:lstStyle/>
          <a:p>
            <a:r>
              <a:rPr lang="en-US" dirty="0" smtClean="0"/>
              <a:t>1. Interested in “</a:t>
            </a:r>
            <a:r>
              <a:rPr lang="en-US" dirty="0" err="1" smtClean="0"/>
              <a:t>deviceReady</a:t>
            </a:r>
            <a:r>
              <a:rPr lang="en-US" dirty="0" smtClean="0"/>
              <a:t>” event: </a:t>
            </a:r>
            <a:r>
              <a:rPr lang="en-US" i="1" dirty="0"/>
              <a:t> It signals that Cordova's device APIs have loaded and are ready to access.</a:t>
            </a:r>
            <a:r>
              <a:rPr lang="en-US" i="1" dirty="0" smtClean="0"/>
              <a:t> </a:t>
            </a:r>
          </a:p>
          <a:p>
            <a:r>
              <a:rPr lang="en-US" i="1" dirty="0" smtClean="0"/>
              <a:t>2. </a:t>
            </a:r>
            <a:r>
              <a:rPr lang="en-US" dirty="0" smtClean="0"/>
              <a:t>When device is “ready”, invoke </a:t>
            </a:r>
            <a:r>
              <a:rPr lang="en-US" i="1" dirty="0" err="1" smtClean="0"/>
              <a:t>startWatch</a:t>
            </a:r>
            <a:r>
              <a:rPr lang="en-US" dirty="0" smtClean="0"/>
              <a:t> function</a:t>
            </a:r>
            <a:endParaRPr lang="en-US" dirty="0"/>
          </a:p>
        </p:txBody>
      </p:sp>
      <p:pic>
        <p:nvPicPr>
          <p:cNvPr id="4" name="Afbeelding 3"/>
          <p:cNvPicPr>
            <a:picLocks noChangeAspect="1"/>
          </p:cNvPicPr>
          <p:nvPr/>
        </p:nvPicPr>
        <p:blipFill>
          <a:blip r:embed="rId2"/>
          <a:stretch>
            <a:fillRect/>
          </a:stretch>
        </p:blipFill>
        <p:spPr>
          <a:xfrm>
            <a:off x="3201812" y="3329608"/>
            <a:ext cx="5942188" cy="3528392"/>
          </a:xfrm>
          <a:prstGeom prst="rect">
            <a:avLst/>
          </a:prstGeom>
        </p:spPr>
      </p:pic>
      <p:sp>
        <p:nvSpPr>
          <p:cNvPr id="5" name="Tekstvak 4"/>
          <p:cNvSpPr txBox="1"/>
          <p:nvPr/>
        </p:nvSpPr>
        <p:spPr>
          <a:xfrm>
            <a:off x="3045359" y="3527720"/>
            <a:ext cx="312906" cy="369332"/>
          </a:xfrm>
          <a:prstGeom prst="rect">
            <a:avLst/>
          </a:prstGeom>
          <a:noFill/>
        </p:spPr>
        <p:txBody>
          <a:bodyPr wrap="none" rtlCol="0">
            <a:spAutoFit/>
          </a:bodyPr>
          <a:lstStyle/>
          <a:p>
            <a:r>
              <a:rPr lang="en-US" dirty="0" smtClean="0"/>
              <a:t>1</a:t>
            </a:r>
            <a:endParaRPr lang="en-US" dirty="0"/>
          </a:p>
        </p:txBody>
      </p:sp>
      <p:sp>
        <p:nvSpPr>
          <p:cNvPr id="6" name="Tekstvak 5"/>
          <p:cNvSpPr txBox="1"/>
          <p:nvPr/>
        </p:nvSpPr>
        <p:spPr>
          <a:xfrm>
            <a:off x="3034958" y="3933056"/>
            <a:ext cx="312906" cy="369332"/>
          </a:xfrm>
          <a:prstGeom prst="rect">
            <a:avLst/>
          </a:prstGeom>
          <a:noFill/>
        </p:spPr>
        <p:txBody>
          <a:bodyPr wrap="none" rtlCol="0">
            <a:spAutoFit/>
          </a:bodyPr>
          <a:lstStyle/>
          <a:p>
            <a:r>
              <a:rPr lang="en-US" dirty="0" smtClean="0"/>
              <a:t>2</a:t>
            </a:r>
            <a:endParaRPr lang="en-US" dirty="0"/>
          </a:p>
        </p:txBody>
      </p:sp>
    </p:spTree>
    <p:extLst>
      <p:ext uri="{BB962C8B-B14F-4D97-AF65-F5344CB8AC3E}">
        <p14:creationId xmlns:p14="http://schemas.microsoft.com/office/powerpoint/2010/main" val="3186988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Update UI with accelerometer data cont’d</a:t>
            </a:r>
          </a:p>
        </p:txBody>
      </p:sp>
      <p:sp>
        <p:nvSpPr>
          <p:cNvPr id="3" name="Tijdelijke aanduiding voor inhoud 2"/>
          <p:cNvSpPr>
            <a:spLocks noGrp="1"/>
          </p:cNvSpPr>
          <p:nvPr>
            <p:ph idx="1"/>
          </p:nvPr>
        </p:nvSpPr>
        <p:spPr/>
        <p:txBody>
          <a:bodyPr/>
          <a:lstStyle/>
          <a:p>
            <a:r>
              <a:rPr lang="en-US" dirty="0" smtClean="0"/>
              <a:t>3. </a:t>
            </a:r>
            <a:r>
              <a:rPr lang="en-US" dirty="0"/>
              <a:t>At a regular interval, get the acceleration along the </a:t>
            </a:r>
            <a:r>
              <a:rPr lang="en-US" i="1" dirty="0"/>
              <a:t>x</a:t>
            </a:r>
            <a:r>
              <a:rPr lang="en-US" dirty="0"/>
              <a:t>, </a:t>
            </a:r>
            <a:r>
              <a:rPr lang="en-US" i="1" dirty="0"/>
              <a:t>y</a:t>
            </a:r>
            <a:r>
              <a:rPr lang="en-US" dirty="0"/>
              <a:t>, and </a:t>
            </a:r>
            <a:r>
              <a:rPr lang="en-US" i="1" dirty="0"/>
              <a:t>z</a:t>
            </a:r>
            <a:r>
              <a:rPr lang="en-US" dirty="0"/>
              <a:t> axis.</a:t>
            </a:r>
            <a:r>
              <a:rPr lang="en-US" i="1" dirty="0" smtClean="0"/>
              <a:t>. </a:t>
            </a:r>
          </a:p>
          <a:p>
            <a:r>
              <a:rPr lang="en-US" dirty="0" smtClean="0"/>
              <a:t>4. Do some “</a:t>
            </a:r>
            <a:r>
              <a:rPr lang="en-US" i="1" dirty="0" smtClean="0"/>
              <a:t>fun</a:t>
            </a:r>
            <a:r>
              <a:rPr lang="en-US" dirty="0" smtClean="0"/>
              <a:t>” stuff with the data</a:t>
            </a:r>
            <a:endParaRPr lang="en-US" dirty="0"/>
          </a:p>
        </p:txBody>
      </p:sp>
      <p:pic>
        <p:nvPicPr>
          <p:cNvPr id="4" name="Afbeelding 3"/>
          <p:cNvPicPr>
            <a:picLocks noChangeAspect="1"/>
          </p:cNvPicPr>
          <p:nvPr/>
        </p:nvPicPr>
        <p:blipFill>
          <a:blip r:embed="rId2"/>
          <a:stretch>
            <a:fillRect/>
          </a:stretch>
        </p:blipFill>
        <p:spPr>
          <a:xfrm>
            <a:off x="3201812" y="3329608"/>
            <a:ext cx="5942188" cy="3528392"/>
          </a:xfrm>
          <a:prstGeom prst="rect">
            <a:avLst/>
          </a:prstGeom>
        </p:spPr>
      </p:pic>
      <p:sp>
        <p:nvSpPr>
          <p:cNvPr id="5" name="Tekstvak 4"/>
          <p:cNvSpPr txBox="1"/>
          <p:nvPr/>
        </p:nvSpPr>
        <p:spPr>
          <a:xfrm>
            <a:off x="3076127" y="4739279"/>
            <a:ext cx="312906" cy="369332"/>
          </a:xfrm>
          <a:prstGeom prst="rect">
            <a:avLst/>
          </a:prstGeom>
          <a:noFill/>
        </p:spPr>
        <p:txBody>
          <a:bodyPr wrap="none" rtlCol="0">
            <a:spAutoFit/>
          </a:bodyPr>
          <a:lstStyle/>
          <a:p>
            <a:r>
              <a:rPr lang="en-US" dirty="0" smtClean="0"/>
              <a:t>3</a:t>
            </a:r>
            <a:endParaRPr lang="en-US" dirty="0"/>
          </a:p>
        </p:txBody>
      </p:sp>
      <p:sp>
        <p:nvSpPr>
          <p:cNvPr id="6" name="Tekstvak 5"/>
          <p:cNvSpPr txBox="1"/>
          <p:nvPr/>
        </p:nvSpPr>
        <p:spPr>
          <a:xfrm>
            <a:off x="3076127" y="5877272"/>
            <a:ext cx="312906" cy="369332"/>
          </a:xfrm>
          <a:prstGeom prst="rect">
            <a:avLst/>
          </a:prstGeom>
          <a:noFill/>
        </p:spPr>
        <p:txBody>
          <a:bodyPr wrap="none" rtlCol="0">
            <a:spAutoFit/>
          </a:bodyPr>
          <a:lstStyle/>
          <a:p>
            <a:r>
              <a:rPr lang="en-US" dirty="0" smtClean="0"/>
              <a:t>4</a:t>
            </a:r>
            <a:endParaRPr lang="en-US" dirty="0"/>
          </a:p>
        </p:txBody>
      </p:sp>
    </p:spTree>
    <p:extLst>
      <p:ext uri="{BB962C8B-B14F-4D97-AF65-F5344CB8AC3E}">
        <p14:creationId xmlns:p14="http://schemas.microsoft.com/office/powerpoint/2010/main" val="3620243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Develop a circle object</a:t>
            </a:r>
            <a:endParaRPr lang="en-US" dirty="0"/>
          </a:p>
        </p:txBody>
      </p:sp>
      <p:sp>
        <p:nvSpPr>
          <p:cNvPr id="3" name="Tijdelijke aanduiding voor inhoud 2"/>
          <p:cNvSpPr>
            <a:spLocks noGrp="1"/>
          </p:cNvSpPr>
          <p:nvPr>
            <p:ph idx="1"/>
          </p:nvPr>
        </p:nvSpPr>
        <p:spPr/>
        <p:txBody>
          <a:bodyPr/>
          <a:lstStyle/>
          <a:p>
            <a:endParaRPr lang="en-US"/>
          </a:p>
        </p:txBody>
      </p:sp>
    </p:spTree>
    <p:extLst>
      <p:ext uri="{BB962C8B-B14F-4D97-AF65-F5344CB8AC3E}">
        <p14:creationId xmlns:p14="http://schemas.microsoft.com/office/powerpoint/2010/main" val="3870380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Develop a circle object</a:t>
            </a:r>
            <a:endParaRPr lang="en-US" dirty="0"/>
          </a:p>
        </p:txBody>
      </p:sp>
      <p:sp>
        <p:nvSpPr>
          <p:cNvPr id="3" name="Tijdelijke aanduiding voor inhoud 2"/>
          <p:cNvSpPr>
            <a:spLocks noGrp="1"/>
          </p:cNvSpPr>
          <p:nvPr>
            <p:ph idx="1"/>
          </p:nvPr>
        </p:nvSpPr>
        <p:spPr/>
        <p:txBody>
          <a:bodyPr/>
          <a:lstStyle/>
          <a:p>
            <a:endParaRPr lang="en-US"/>
          </a:p>
        </p:txBody>
      </p:sp>
      <p:pic>
        <p:nvPicPr>
          <p:cNvPr id="4" name="Afbeelding 3"/>
          <p:cNvPicPr>
            <a:picLocks noChangeAspect="1"/>
          </p:cNvPicPr>
          <p:nvPr/>
        </p:nvPicPr>
        <p:blipFill>
          <a:blip r:embed="rId2"/>
          <a:stretch>
            <a:fillRect/>
          </a:stretch>
        </p:blipFill>
        <p:spPr>
          <a:xfrm>
            <a:off x="1403648" y="2204864"/>
            <a:ext cx="6235910" cy="3246090"/>
          </a:xfrm>
          <a:prstGeom prst="rect">
            <a:avLst/>
          </a:prstGeom>
        </p:spPr>
      </p:pic>
    </p:spTree>
    <p:extLst>
      <p:ext uri="{BB962C8B-B14F-4D97-AF65-F5344CB8AC3E}">
        <p14:creationId xmlns:p14="http://schemas.microsoft.com/office/powerpoint/2010/main" val="3227157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Do some “</a:t>
            </a:r>
            <a:r>
              <a:rPr lang="en-US" i="1" dirty="0"/>
              <a:t>fun</a:t>
            </a:r>
            <a:r>
              <a:rPr lang="en-US" dirty="0"/>
              <a:t>” stuff with </a:t>
            </a:r>
            <a:r>
              <a:rPr lang="en-US" dirty="0" err="1" smtClean="0"/>
              <a:t>accelerometerdata</a:t>
            </a:r>
            <a:endParaRPr lang="en-US" dirty="0"/>
          </a:p>
        </p:txBody>
      </p:sp>
      <p:sp>
        <p:nvSpPr>
          <p:cNvPr id="3" name="Tijdelijke aanduiding voor inhoud 2"/>
          <p:cNvSpPr>
            <a:spLocks noGrp="1"/>
          </p:cNvSpPr>
          <p:nvPr>
            <p:ph idx="1"/>
          </p:nvPr>
        </p:nvSpPr>
        <p:spPr/>
        <p:txBody>
          <a:bodyPr/>
          <a:lstStyle/>
          <a:p>
            <a:endParaRPr lang="en-US"/>
          </a:p>
        </p:txBody>
      </p:sp>
      <p:pic>
        <p:nvPicPr>
          <p:cNvPr id="4" name="Afbeelding 3"/>
          <p:cNvPicPr>
            <a:picLocks noChangeAspect="1"/>
          </p:cNvPicPr>
          <p:nvPr/>
        </p:nvPicPr>
        <p:blipFill>
          <a:blip r:embed="rId2"/>
          <a:stretch>
            <a:fillRect/>
          </a:stretch>
        </p:blipFill>
        <p:spPr>
          <a:xfrm>
            <a:off x="2723524" y="1217684"/>
            <a:ext cx="6336704" cy="5358735"/>
          </a:xfrm>
          <a:prstGeom prst="rect">
            <a:avLst/>
          </a:prstGeom>
        </p:spPr>
      </p:pic>
    </p:spTree>
    <p:extLst>
      <p:ext uri="{BB962C8B-B14F-4D97-AF65-F5344CB8AC3E}">
        <p14:creationId xmlns:p14="http://schemas.microsoft.com/office/powerpoint/2010/main" val="270564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bwMode="auto">
          <a:xfrm>
            <a:off x="179512" y="1268760"/>
            <a:ext cx="4824536" cy="122413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el 1"/>
          <p:cNvSpPr>
            <a:spLocks noGrp="1"/>
          </p:cNvSpPr>
          <p:nvPr>
            <p:ph type="title"/>
          </p:nvPr>
        </p:nvSpPr>
        <p:spPr/>
        <p:txBody>
          <a:bodyPr>
            <a:normAutofit/>
          </a:bodyPr>
          <a:lstStyle/>
          <a:p>
            <a:r>
              <a:rPr lang="nl-BE" dirty="0" err="1" smtClean="0"/>
              <a:t>Collision</a:t>
            </a:r>
            <a:r>
              <a:rPr lang="nl-BE" dirty="0" smtClean="0"/>
              <a:t> </a:t>
            </a:r>
            <a:r>
              <a:rPr lang="nl-BE" dirty="0" err="1" smtClean="0"/>
              <a:t>detection</a:t>
            </a:r>
            <a:endParaRPr lang="nl-BE" dirty="0"/>
          </a:p>
        </p:txBody>
      </p:sp>
      <p:sp>
        <p:nvSpPr>
          <p:cNvPr id="3" name="Tijdelijke aanduiding voor inhoud 2"/>
          <p:cNvSpPr>
            <a:spLocks noGrp="1"/>
          </p:cNvSpPr>
          <p:nvPr>
            <p:ph idx="1"/>
          </p:nvPr>
        </p:nvSpPr>
        <p:spPr>
          <a:xfrm>
            <a:off x="179513" y="1328738"/>
            <a:ext cx="4824536" cy="5196606"/>
          </a:xfrm>
        </p:spPr>
        <p:txBody>
          <a:bodyPr/>
          <a:lstStyle/>
          <a:p>
            <a:r>
              <a:rPr lang="nl-BE" dirty="0" err="1" smtClean="0"/>
              <a:t>Distance</a:t>
            </a:r>
            <a:r>
              <a:rPr lang="nl-BE" dirty="0" err="1" smtClean="0"/>
              <a:t>-based</a:t>
            </a:r>
            <a:r>
              <a:rPr lang="nl-BE" dirty="0" smtClean="0"/>
              <a:t> </a:t>
            </a:r>
            <a:r>
              <a:rPr lang="nl-BE" dirty="0" err="1" smtClean="0"/>
              <a:t>collision</a:t>
            </a:r>
            <a:r>
              <a:rPr lang="nl-BE" dirty="0" smtClean="0"/>
              <a:t> </a:t>
            </a:r>
            <a:r>
              <a:rPr lang="nl-BE" dirty="0" err="1" smtClean="0"/>
              <a:t>detetection</a:t>
            </a:r>
            <a:endParaRPr lang="nl-BE" dirty="0" smtClean="0"/>
          </a:p>
          <a:p>
            <a:endParaRPr lang="nl-BE" dirty="0" smtClean="0"/>
          </a:p>
          <a:p>
            <a:r>
              <a:rPr lang="nl-BE" dirty="0" smtClean="0"/>
              <a:t>Check </a:t>
            </a:r>
            <a:r>
              <a:rPr lang="nl-BE" dirty="0" err="1" smtClean="0"/>
              <a:t>if</a:t>
            </a:r>
            <a:r>
              <a:rPr lang="nl-BE" dirty="0" smtClean="0"/>
              <a:t> </a:t>
            </a:r>
            <a:r>
              <a:rPr lang="nl-BE" dirty="0" err="1" smtClean="0"/>
              <a:t>distance</a:t>
            </a:r>
            <a:r>
              <a:rPr lang="nl-BE" dirty="0" smtClean="0"/>
              <a:t> (</a:t>
            </a:r>
            <a:r>
              <a:rPr lang="nl-BE" dirty="0" err="1" smtClean="0"/>
              <a:t>pythagorean</a:t>
            </a:r>
            <a:r>
              <a:rPr lang="nl-BE" dirty="0" smtClean="0"/>
              <a:t> </a:t>
            </a:r>
            <a:r>
              <a:rPr lang="nl-BE" dirty="0" err="1" smtClean="0"/>
              <a:t>Theorem</a:t>
            </a:r>
            <a:r>
              <a:rPr lang="nl-BE" dirty="0" smtClean="0"/>
              <a:t>)  2 </a:t>
            </a:r>
            <a:r>
              <a:rPr lang="nl-BE" dirty="0" err="1" smtClean="0"/>
              <a:t>circles</a:t>
            </a:r>
            <a:r>
              <a:rPr lang="nl-BE" dirty="0" smtClean="0"/>
              <a:t> &lt; </a:t>
            </a:r>
            <a:r>
              <a:rPr lang="nl-BE" dirty="0" err="1" smtClean="0"/>
              <a:t>sum</a:t>
            </a:r>
            <a:r>
              <a:rPr lang="nl-BE" dirty="0" smtClean="0"/>
              <a:t> Radius1 + Radius2</a:t>
            </a:r>
            <a:endParaRPr lang="nl-BE" i="1" dirty="0"/>
          </a:p>
        </p:txBody>
      </p:sp>
      <p:pic>
        <p:nvPicPr>
          <p:cNvPr id="2050" name="Picture 2"/>
          <p:cNvPicPr>
            <a:picLocks noChangeAspect="1" noChangeArrowheads="1"/>
          </p:cNvPicPr>
          <p:nvPr/>
        </p:nvPicPr>
        <p:blipFill>
          <a:blip r:embed="rId2" cstate="print"/>
          <a:srcRect/>
          <a:stretch>
            <a:fillRect/>
          </a:stretch>
        </p:blipFill>
        <p:spPr bwMode="auto">
          <a:xfrm>
            <a:off x="5580112" y="1556792"/>
            <a:ext cx="3563888" cy="3960440"/>
          </a:xfrm>
          <a:prstGeom prst="rect">
            <a:avLst/>
          </a:prstGeom>
          <a:noFill/>
          <a:ln w="9525">
            <a:noFill/>
            <a:miter lim="800000"/>
            <a:headEnd/>
            <a:tailEnd/>
          </a:ln>
        </p:spPr>
      </p:pic>
    </p:spTree>
    <p:extLst>
      <p:ext uri="{BB962C8B-B14F-4D97-AF65-F5344CB8AC3E}">
        <p14:creationId xmlns:p14="http://schemas.microsoft.com/office/powerpoint/2010/main" val="901403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Building a Hybrid Mobile App</a:t>
            </a:r>
          </a:p>
          <a:p>
            <a:endParaRPr lang="en-US" b="1" dirty="0"/>
          </a:p>
          <a:p>
            <a:pPr lvl="1"/>
            <a:r>
              <a:rPr lang="en-US" dirty="0" smtClean="0">
                <a:solidFill>
                  <a:schemeClr val="bg1">
                    <a:lumMod val="85000"/>
                  </a:schemeClr>
                </a:solidFill>
              </a:rPr>
              <a:t>Building a project “together” in an international context</a:t>
            </a:r>
          </a:p>
          <a:p>
            <a:pPr lvl="1"/>
            <a:r>
              <a:rPr lang="en-US" dirty="0" smtClean="0">
                <a:solidFill>
                  <a:schemeClr val="bg1">
                    <a:lumMod val="85000"/>
                  </a:schemeClr>
                </a:solidFill>
              </a:rPr>
              <a:t>Think </a:t>
            </a:r>
            <a:r>
              <a:rPr lang="en-US" dirty="0">
                <a:solidFill>
                  <a:schemeClr val="bg1">
                    <a:lumMod val="85000"/>
                  </a:schemeClr>
                </a:solidFill>
              </a:rPr>
              <a:t>“Social</a:t>
            </a:r>
            <a:r>
              <a:rPr lang="en-US" dirty="0" smtClean="0">
                <a:solidFill>
                  <a:schemeClr val="bg1">
                    <a:lumMod val="85000"/>
                  </a:schemeClr>
                </a:solidFill>
              </a:rPr>
              <a:t>”</a:t>
            </a:r>
          </a:p>
          <a:p>
            <a:pPr lvl="1"/>
            <a:r>
              <a:rPr lang="en-US" dirty="0" smtClean="0">
                <a:solidFill>
                  <a:schemeClr val="bg1">
                    <a:lumMod val="85000"/>
                  </a:schemeClr>
                </a:solidFill>
              </a:rPr>
              <a:t>Think on Target Audience</a:t>
            </a:r>
          </a:p>
          <a:p>
            <a:pPr lvl="2"/>
            <a:r>
              <a:rPr lang="en-US" dirty="0" smtClean="0">
                <a:solidFill>
                  <a:schemeClr val="bg1">
                    <a:lumMod val="85000"/>
                  </a:schemeClr>
                </a:solidFill>
              </a:rPr>
              <a:t>Seek a test audience?</a:t>
            </a:r>
          </a:p>
          <a:p>
            <a:pPr lvl="1"/>
            <a:r>
              <a:rPr lang="en-US" dirty="0" smtClean="0">
                <a:solidFill>
                  <a:schemeClr val="bg1">
                    <a:lumMod val="85000"/>
                  </a:schemeClr>
                </a:solidFill>
              </a:rPr>
              <a:t>Check competitors</a:t>
            </a:r>
          </a:p>
          <a:p>
            <a:pPr lvl="2"/>
            <a:r>
              <a:rPr lang="en-US" dirty="0" smtClean="0">
                <a:solidFill>
                  <a:schemeClr val="bg1">
                    <a:lumMod val="85000"/>
                  </a:schemeClr>
                </a:solidFill>
              </a:rPr>
              <a:t>w </a:t>
            </a:r>
            <a:r>
              <a:rPr lang="en-US" dirty="0" err="1" smtClean="0">
                <a:solidFill>
                  <a:schemeClr val="bg1">
                    <a:lumMod val="85000"/>
                  </a:schemeClr>
                </a:solidFill>
              </a:rPr>
              <a:t>w</a:t>
            </a:r>
            <a:r>
              <a:rPr lang="en-US" dirty="0" smtClean="0">
                <a:solidFill>
                  <a:schemeClr val="bg1">
                    <a:lumMod val="85000"/>
                  </a:schemeClr>
                </a:solidFill>
              </a:rPr>
              <a:t> </a:t>
            </a:r>
            <a:r>
              <a:rPr lang="en-US" dirty="0" err="1" smtClean="0">
                <a:solidFill>
                  <a:schemeClr val="bg1">
                    <a:lumMod val="85000"/>
                  </a:schemeClr>
                </a:solidFill>
              </a:rPr>
              <a:t>w</a:t>
            </a:r>
            <a:r>
              <a:rPr lang="en-US" dirty="0" smtClean="0">
                <a:solidFill>
                  <a:schemeClr val="bg1">
                    <a:lumMod val="85000"/>
                  </a:schemeClr>
                </a:solidFill>
              </a:rPr>
              <a:t>. </a:t>
            </a:r>
            <a:r>
              <a:rPr lang="en-US" dirty="0" err="1">
                <a:solidFill>
                  <a:schemeClr val="bg1">
                    <a:lumMod val="85000"/>
                  </a:schemeClr>
                </a:solidFill>
              </a:rPr>
              <a:t>i</a:t>
            </a:r>
            <a:r>
              <a:rPr lang="en-US" dirty="0" err="1" smtClean="0">
                <a:solidFill>
                  <a:schemeClr val="bg1">
                    <a:lumMod val="85000"/>
                  </a:schemeClr>
                </a:solidFill>
              </a:rPr>
              <a:t>deaswatch</a:t>
            </a:r>
            <a:r>
              <a:rPr lang="en-US" dirty="0" smtClean="0">
                <a:solidFill>
                  <a:schemeClr val="bg1">
                    <a:lumMod val="85000"/>
                  </a:schemeClr>
                </a:solidFill>
              </a:rPr>
              <a:t>. com</a:t>
            </a:r>
          </a:p>
          <a:p>
            <a:pPr lvl="2"/>
            <a:r>
              <a:rPr lang="en-US" dirty="0" smtClean="0">
                <a:solidFill>
                  <a:schemeClr val="bg1">
                    <a:lumMod val="85000"/>
                  </a:schemeClr>
                </a:solidFill>
              </a:rPr>
              <a:t> w </a:t>
            </a:r>
            <a:r>
              <a:rPr lang="en-US" dirty="0" err="1" smtClean="0">
                <a:solidFill>
                  <a:schemeClr val="bg1">
                    <a:lumMod val="85000"/>
                  </a:schemeClr>
                </a:solidFill>
              </a:rPr>
              <a:t>w</a:t>
            </a:r>
            <a:r>
              <a:rPr lang="en-US" dirty="0" smtClean="0">
                <a:solidFill>
                  <a:schemeClr val="bg1">
                    <a:lumMod val="85000"/>
                  </a:schemeClr>
                </a:solidFill>
              </a:rPr>
              <a:t> </a:t>
            </a:r>
            <a:r>
              <a:rPr lang="en-US" dirty="0" err="1" smtClean="0">
                <a:solidFill>
                  <a:schemeClr val="bg1">
                    <a:lumMod val="85000"/>
                  </a:schemeClr>
                </a:solidFill>
              </a:rPr>
              <a:t>w</a:t>
            </a:r>
            <a:r>
              <a:rPr lang="en-US" dirty="0" smtClean="0">
                <a:solidFill>
                  <a:schemeClr val="bg1">
                    <a:lumMod val="85000"/>
                  </a:schemeClr>
                </a:solidFill>
              </a:rPr>
              <a:t>. kickstarter.com</a:t>
            </a:r>
          </a:p>
          <a:p>
            <a:pPr lvl="1"/>
            <a:r>
              <a:rPr lang="en-US" dirty="0" smtClean="0">
                <a:solidFill>
                  <a:schemeClr val="bg1">
                    <a:lumMod val="85000"/>
                  </a:schemeClr>
                </a:solidFill>
              </a:rPr>
              <a:t>Spread the word</a:t>
            </a:r>
          </a:p>
          <a:p>
            <a:pPr lvl="2"/>
            <a:r>
              <a:rPr lang="en-US" dirty="0" smtClean="0">
                <a:solidFill>
                  <a:schemeClr val="bg1">
                    <a:lumMod val="85000"/>
                  </a:schemeClr>
                </a:solidFill>
              </a:rPr>
              <a:t>Marketing</a:t>
            </a:r>
          </a:p>
          <a:p>
            <a:pPr lvl="1"/>
            <a:r>
              <a:rPr lang="en-US" dirty="0" smtClean="0">
                <a:solidFill>
                  <a:schemeClr val="bg1">
                    <a:lumMod val="85000"/>
                  </a:schemeClr>
                </a:solidFill>
              </a:rPr>
              <a:t>Be professional</a:t>
            </a:r>
          </a:p>
          <a:p>
            <a:pPr lvl="1"/>
            <a:endParaRPr lang="en-US" dirty="0" smtClean="0"/>
          </a:p>
        </p:txBody>
      </p:sp>
    </p:spTree>
    <p:extLst>
      <p:ext uri="{BB962C8B-B14F-4D97-AF65-F5344CB8AC3E}">
        <p14:creationId xmlns:p14="http://schemas.microsoft.com/office/powerpoint/2010/main" val="11984260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Implementation</a:t>
            </a:r>
            <a:endParaRPr lang="nl-BE" dirty="0"/>
          </a:p>
        </p:txBody>
      </p:sp>
      <p:sp>
        <p:nvSpPr>
          <p:cNvPr id="3" name="Tijdelijke aanduiding voor inhoud 2"/>
          <p:cNvSpPr>
            <a:spLocks noGrp="1"/>
          </p:cNvSpPr>
          <p:nvPr>
            <p:ph idx="1"/>
          </p:nvPr>
        </p:nvSpPr>
        <p:spPr>
          <a:xfrm>
            <a:off x="722313" y="3645024"/>
            <a:ext cx="8212137" cy="2585914"/>
          </a:xfrm>
        </p:spPr>
        <p:txBody>
          <a:bodyPr/>
          <a:lstStyle/>
          <a:p>
            <a:r>
              <a:rPr lang="nl-BE" dirty="0" err="1" smtClean="0"/>
              <a:t>Hyp</a:t>
            </a:r>
            <a:r>
              <a:rPr lang="nl-BE" dirty="0" smtClean="0"/>
              <a:t> = </a:t>
            </a:r>
            <a:r>
              <a:rPr lang="nl-BE" dirty="0" err="1" smtClean="0"/>
              <a:t>sqrt</a:t>
            </a:r>
            <a:r>
              <a:rPr lang="nl-BE" dirty="0" smtClean="0"/>
              <a:t>(</a:t>
            </a:r>
            <a:r>
              <a:rPr lang="nl-BE" dirty="0" err="1" smtClean="0"/>
              <a:t>dX</a:t>
            </a:r>
            <a:r>
              <a:rPr lang="nl-BE" dirty="0" smtClean="0"/>
              <a:t>^2 + </a:t>
            </a:r>
            <a:r>
              <a:rPr lang="nl-BE" dirty="0" err="1" smtClean="0"/>
              <a:t>dY</a:t>
            </a:r>
            <a:r>
              <a:rPr lang="nl-BE" dirty="0" smtClean="0"/>
              <a:t>^2)</a:t>
            </a:r>
            <a:endParaRPr lang="nl-BE" dirty="0"/>
          </a:p>
        </p:txBody>
      </p:sp>
      <p:sp>
        <p:nvSpPr>
          <p:cNvPr id="4" name="Ovaal 3"/>
          <p:cNvSpPr/>
          <p:nvPr/>
        </p:nvSpPr>
        <p:spPr bwMode="auto">
          <a:xfrm>
            <a:off x="1619672" y="980728"/>
            <a:ext cx="1440160" cy="144016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nl-BE" sz="1800" b="0" i="0" u="none" strike="noStrike" cap="none" normalizeH="0" baseline="0" dirty="0" smtClean="0">
                <a:ln>
                  <a:noFill/>
                </a:ln>
                <a:solidFill>
                  <a:schemeClr val="tx1"/>
                </a:solidFill>
                <a:effectLst/>
                <a:latin typeface="Arial" charset="0"/>
              </a:rPr>
              <a:t>A</a:t>
            </a:r>
          </a:p>
        </p:txBody>
      </p:sp>
      <p:sp>
        <p:nvSpPr>
          <p:cNvPr id="5" name="Ovaal 4"/>
          <p:cNvSpPr/>
          <p:nvPr/>
        </p:nvSpPr>
        <p:spPr bwMode="auto">
          <a:xfrm>
            <a:off x="2627784" y="1988840"/>
            <a:ext cx="1440160" cy="1440160"/>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dirty="0" smtClean="0">
              <a:ln>
                <a:noFill/>
              </a:ln>
              <a:solidFill>
                <a:schemeClr val="tx1"/>
              </a:solidFill>
              <a:effectLst/>
              <a:latin typeface="Arial" charset="0"/>
            </a:endParaRPr>
          </a:p>
        </p:txBody>
      </p:sp>
      <p:sp>
        <p:nvSpPr>
          <p:cNvPr id="12" name="Tekstvak 11"/>
          <p:cNvSpPr txBox="1"/>
          <p:nvPr/>
        </p:nvSpPr>
        <p:spPr>
          <a:xfrm>
            <a:off x="3347864" y="2852936"/>
            <a:ext cx="338554" cy="369332"/>
          </a:xfrm>
          <a:prstGeom prst="rect">
            <a:avLst/>
          </a:prstGeom>
          <a:noFill/>
        </p:spPr>
        <p:txBody>
          <a:bodyPr wrap="none" rtlCol="0">
            <a:spAutoFit/>
          </a:bodyPr>
          <a:lstStyle/>
          <a:p>
            <a:r>
              <a:rPr lang="nl-BE" dirty="0" smtClean="0"/>
              <a:t>B</a:t>
            </a:r>
            <a:endParaRPr lang="nl-BE" dirty="0"/>
          </a:p>
        </p:txBody>
      </p:sp>
      <p:cxnSp>
        <p:nvCxnSpPr>
          <p:cNvPr id="14" name="Rechte verbindingslijn 13"/>
          <p:cNvCxnSpPr/>
          <p:nvPr/>
        </p:nvCxnSpPr>
        <p:spPr bwMode="auto">
          <a:xfrm>
            <a:off x="2267744" y="1628800"/>
            <a:ext cx="1080120" cy="10801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Rechte verbindingslijn 15"/>
          <p:cNvCxnSpPr/>
          <p:nvPr/>
        </p:nvCxnSpPr>
        <p:spPr bwMode="auto">
          <a:xfrm>
            <a:off x="2267744" y="1628800"/>
            <a:ext cx="10801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Rechte verbindingslijn 17"/>
          <p:cNvCxnSpPr/>
          <p:nvPr/>
        </p:nvCxnSpPr>
        <p:spPr bwMode="auto">
          <a:xfrm flipV="1">
            <a:off x="3347864" y="1628800"/>
            <a:ext cx="0" cy="10801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kstvak 18"/>
          <p:cNvSpPr txBox="1"/>
          <p:nvPr/>
        </p:nvSpPr>
        <p:spPr>
          <a:xfrm>
            <a:off x="2699792" y="1268760"/>
            <a:ext cx="466794" cy="369332"/>
          </a:xfrm>
          <a:prstGeom prst="rect">
            <a:avLst/>
          </a:prstGeom>
          <a:noFill/>
        </p:spPr>
        <p:txBody>
          <a:bodyPr wrap="none" rtlCol="0">
            <a:spAutoFit/>
          </a:bodyPr>
          <a:lstStyle/>
          <a:p>
            <a:r>
              <a:rPr lang="nl-BE" dirty="0" err="1" smtClean="0"/>
              <a:t>dX</a:t>
            </a:r>
            <a:endParaRPr lang="nl-BE" dirty="0"/>
          </a:p>
        </p:txBody>
      </p:sp>
      <p:sp>
        <p:nvSpPr>
          <p:cNvPr id="20" name="Tekstvak 19"/>
          <p:cNvSpPr txBox="1"/>
          <p:nvPr/>
        </p:nvSpPr>
        <p:spPr>
          <a:xfrm>
            <a:off x="3491880" y="1916832"/>
            <a:ext cx="466794" cy="369332"/>
          </a:xfrm>
          <a:prstGeom prst="rect">
            <a:avLst/>
          </a:prstGeom>
          <a:noFill/>
        </p:spPr>
        <p:txBody>
          <a:bodyPr wrap="none" rtlCol="0">
            <a:spAutoFit/>
          </a:bodyPr>
          <a:lstStyle/>
          <a:p>
            <a:r>
              <a:rPr lang="nl-BE" dirty="0" err="1" smtClean="0"/>
              <a:t>dY</a:t>
            </a:r>
            <a:endParaRPr lang="nl-BE" dirty="0"/>
          </a:p>
        </p:txBody>
      </p:sp>
      <p:sp>
        <p:nvSpPr>
          <p:cNvPr id="21" name="Rechthoek 20"/>
          <p:cNvSpPr/>
          <p:nvPr/>
        </p:nvSpPr>
        <p:spPr>
          <a:xfrm>
            <a:off x="4572000" y="1556792"/>
            <a:ext cx="4572000" cy="646331"/>
          </a:xfrm>
          <a:prstGeom prst="rect">
            <a:avLst/>
          </a:prstGeom>
          <a:solidFill>
            <a:schemeClr val="accent2">
              <a:lumMod val="20000"/>
              <a:lumOff val="80000"/>
            </a:schemeClr>
          </a:solidFill>
        </p:spPr>
        <p:txBody>
          <a:bodyPr>
            <a:spAutoFit/>
          </a:bodyPr>
          <a:lstStyle/>
          <a:p>
            <a:r>
              <a:rPr lang="nl-BE" dirty="0" smtClean="0"/>
              <a:t>controleer of de afstand tussen 2 cirkels is kleiner dan de som van de stralen </a:t>
            </a:r>
          </a:p>
        </p:txBody>
      </p:sp>
      <p:sp>
        <p:nvSpPr>
          <p:cNvPr id="22" name="Tekstvak 21"/>
          <p:cNvSpPr txBox="1"/>
          <p:nvPr/>
        </p:nvSpPr>
        <p:spPr>
          <a:xfrm>
            <a:off x="2195736" y="2132856"/>
            <a:ext cx="556563" cy="369332"/>
          </a:xfrm>
          <a:prstGeom prst="rect">
            <a:avLst/>
          </a:prstGeom>
          <a:noFill/>
        </p:spPr>
        <p:txBody>
          <a:bodyPr wrap="none" rtlCol="0">
            <a:spAutoFit/>
          </a:bodyPr>
          <a:lstStyle/>
          <a:p>
            <a:r>
              <a:rPr lang="nl-BE" dirty="0" err="1" smtClean="0"/>
              <a:t>hyp</a:t>
            </a:r>
            <a:endParaRPr lang="nl-BE" dirty="0"/>
          </a:p>
        </p:txBody>
      </p:sp>
      <p:pic>
        <p:nvPicPr>
          <p:cNvPr id="3074" name="Picture 2"/>
          <p:cNvPicPr>
            <a:picLocks noChangeAspect="1" noChangeArrowheads="1"/>
          </p:cNvPicPr>
          <p:nvPr/>
        </p:nvPicPr>
        <p:blipFill>
          <a:blip r:embed="rId3" cstate="print"/>
          <a:srcRect/>
          <a:stretch>
            <a:fillRect/>
          </a:stretch>
        </p:blipFill>
        <p:spPr bwMode="auto">
          <a:xfrm>
            <a:off x="1349013" y="4068485"/>
            <a:ext cx="4752528" cy="2849092"/>
          </a:xfrm>
          <a:prstGeom prst="rect">
            <a:avLst/>
          </a:prstGeom>
          <a:noFill/>
          <a:ln w="9525">
            <a:noFill/>
            <a:miter lim="800000"/>
            <a:headEnd/>
            <a:tailEnd/>
          </a:ln>
        </p:spPr>
      </p:pic>
    </p:spTree>
    <p:extLst>
      <p:ext uri="{BB962C8B-B14F-4D97-AF65-F5344CB8AC3E}">
        <p14:creationId xmlns:p14="http://schemas.microsoft.com/office/powerpoint/2010/main" val="1252713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Deploy to device</a:t>
            </a:r>
            <a:endParaRPr lang="en-US" dirty="0"/>
          </a:p>
        </p:txBody>
      </p:sp>
      <p:sp>
        <p:nvSpPr>
          <p:cNvPr id="3" name="Tijdelijke aanduiding voor inhoud 2"/>
          <p:cNvSpPr>
            <a:spLocks noGrp="1"/>
          </p:cNvSpPr>
          <p:nvPr>
            <p:ph idx="1"/>
          </p:nvPr>
        </p:nvSpPr>
        <p:spPr>
          <a:xfrm>
            <a:off x="313184" y="1268760"/>
            <a:ext cx="8435280" cy="5256584"/>
          </a:xfrm>
        </p:spPr>
        <p:txBody>
          <a:bodyPr/>
          <a:lstStyle/>
          <a:p>
            <a:r>
              <a:rPr lang="en-US" dirty="0" err="1" smtClean="0"/>
              <a:t>Phonegap</a:t>
            </a:r>
            <a:r>
              <a:rPr lang="en-US" dirty="0" smtClean="0"/>
              <a:t> build ( </a:t>
            </a:r>
            <a:r>
              <a:rPr lang="en-US" dirty="0" err="1" smtClean="0"/>
              <a:t>faq</a:t>
            </a:r>
            <a:r>
              <a:rPr lang="en-US" dirty="0" smtClean="0"/>
              <a:t> )</a:t>
            </a:r>
            <a:endParaRPr lang="en-US" dirty="0"/>
          </a:p>
        </p:txBody>
      </p:sp>
      <p:pic>
        <p:nvPicPr>
          <p:cNvPr id="4" name="Afbeelding 3"/>
          <p:cNvPicPr>
            <a:picLocks noChangeAspect="1"/>
          </p:cNvPicPr>
          <p:nvPr/>
        </p:nvPicPr>
        <p:blipFill>
          <a:blip r:embed="rId2"/>
          <a:stretch>
            <a:fillRect/>
          </a:stretch>
        </p:blipFill>
        <p:spPr>
          <a:xfrm>
            <a:off x="0" y="3880425"/>
            <a:ext cx="9061606" cy="2971205"/>
          </a:xfrm>
          <a:prstGeom prst="rect">
            <a:avLst/>
          </a:prstGeom>
        </p:spPr>
      </p:pic>
    </p:spTree>
    <p:extLst>
      <p:ext uri="{BB962C8B-B14F-4D97-AF65-F5344CB8AC3E}">
        <p14:creationId xmlns:p14="http://schemas.microsoft.com/office/powerpoint/2010/main" val="335685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We welcome you in Antwerp for  International Project Days </a:t>
            </a:r>
            <a:r>
              <a:rPr lang="en-US" i="1" dirty="0" smtClean="0"/>
              <a:t>2</a:t>
            </a:r>
            <a:endParaRPr lang="en-US" i="1" dirty="0"/>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412776"/>
            <a:ext cx="3816424" cy="2862318"/>
          </a:xfrm>
          <a:prstGeom prst="rect">
            <a:avLst/>
          </a:prstGeom>
        </p:spPr>
      </p:pic>
      <p:pic>
        <p:nvPicPr>
          <p:cNvPr id="9" name="Tijdelijke aanduiding voor inhoud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4077072"/>
            <a:ext cx="2927987" cy="2195990"/>
          </a:xfrm>
        </p:spPr>
      </p:pic>
      <p:pic>
        <p:nvPicPr>
          <p:cNvPr id="11" name="Afbeelding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1515" y="3501008"/>
            <a:ext cx="3227851" cy="2420888"/>
          </a:xfrm>
          <a:prstGeom prst="rect">
            <a:avLst/>
          </a:prstGeom>
        </p:spPr>
      </p:pic>
      <p:pic>
        <p:nvPicPr>
          <p:cNvPr id="12"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5754" y="1638436"/>
            <a:ext cx="3251515" cy="2438636"/>
          </a:xfrm>
          <a:prstGeom prst="rect">
            <a:avLst/>
          </a:prstGeom>
        </p:spPr>
      </p:pic>
      <p:pic>
        <p:nvPicPr>
          <p:cNvPr id="13" name="Afbeelding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6020" y="3429357"/>
            <a:ext cx="2772139" cy="2079104"/>
          </a:xfrm>
          <a:prstGeom prst="rect">
            <a:avLst/>
          </a:prstGeom>
        </p:spPr>
      </p:pic>
      <p:pic>
        <p:nvPicPr>
          <p:cNvPr id="14" name="Afbeelding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7881" y="4937166"/>
            <a:ext cx="2555776" cy="1916832"/>
          </a:xfrm>
          <a:prstGeom prst="rect">
            <a:avLst/>
          </a:prstGeom>
        </p:spPr>
      </p:pic>
    </p:spTree>
    <p:extLst>
      <p:ext uri="{BB962C8B-B14F-4D97-AF65-F5344CB8AC3E}">
        <p14:creationId xmlns:p14="http://schemas.microsoft.com/office/powerpoint/2010/main" val="138227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Mobile Chaos: Building a Hybrid Mobile App</a:t>
            </a:r>
          </a:p>
          <a:p>
            <a:endParaRPr lang="en-US" b="1" dirty="0"/>
          </a:p>
          <a:p>
            <a:pPr lvl="1"/>
            <a:endParaRPr lang="en-US" dirty="0" smtClean="0"/>
          </a:p>
        </p:txBody>
      </p:sp>
      <p:sp>
        <p:nvSpPr>
          <p:cNvPr id="4" name="Tijdelijke aanduiding voor inhoud 2"/>
          <p:cNvSpPr txBox="1">
            <a:spLocks/>
          </p:cNvSpPr>
          <p:nvPr/>
        </p:nvSpPr>
        <p:spPr bwMode="auto">
          <a:xfrm>
            <a:off x="395536" y="1844824"/>
            <a:ext cx="3746948" cy="429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Create a native (downloadable) app or simply provide a mobile Web application ?</a:t>
            </a:r>
          </a:p>
          <a:p>
            <a:endParaRPr lang="en-US" sz="1800" dirty="0" smtClean="0"/>
          </a:p>
          <a:p>
            <a:r>
              <a:rPr lang="en-US" sz="1800" dirty="0" smtClean="0"/>
              <a:t>With HTML5, the ability to interact with a phone’s core features such as the GPS, calendar, address book, accelerometer and  compass is emerging.</a:t>
            </a:r>
          </a:p>
          <a:p>
            <a:endParaRPr lang="en-US" dirty="0" smtClean="0"/>
          </a:p>
          <a:p>
            <a:endParaRPr lang="nl-NL"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447" y="1844824"/>
            <a:ext cx="4521935" cy="2628326"/>
          </a:xfrm>
          <a:prstGeom prst="rect">
            <a:avLst/>
          </a:prstGeom>
        </p:spPr>
      </p:pic>
      <p:pic>
        <p:nvPicPr>
          <p:cNvPr id="6" name="Picture 3"/>
          <p:cNvPicPr>
            <a:picLocks noChangeAspect="1"/>
          </p:cNvPicPr>
          <p:nvPr/>
        </p:nvPicPr>
        <p:blipFill>
          <a:blip r:embed="rId3"/>
          <a:stretch>
            <a:fillRect/>
          </a:stretch>
        </p:blipFill>
        <p:spPr>
          <a:xfrm>
            <a:off x="270827" y="4962881"/>
            <a:ext cx="8519994" cy="1872177"/>
          </a:xfrm>
          <a:prstGeom prst="rect">
            <a:avLst/>
          </a:prstGeom>
          <a:effectLst>
            <a:outerShdw blurRad="635000" dist="127000" dir="2700000" algn="tl" rotWithShape="0">
              <a:srgbClr val="000000"/>
            </a:outerShdw>
          </a:effectLst>
        </p:spPr>
      </p:pic>
    </p:spTree>
    <p:extLst>
      <p:ext uri="{BB962C8B-B14F-4D97-AF65-F5344CB8AC3E}">
        <p14:creationId xmlns:p14="http://schemas.microsoft.com/office/powerpoint/2010/main" val="1698974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Mobile Chaos: Building a Hybrid Mobile App</a:t>
            </a:r>
          </a:p>
          <a:p>
            <a:endParaRPr lang="en-US" b="1" dirty="0"/>
          </a:p>
          <a:p>
            <a:pPr lvl="1"/>
            <a:endParaRPr lang="en-US" dirty="0" smtClean="0"/>
          </a:p>
        </p:txBody>
      </p:sp>
      <p:sp>
        <p:nvSpPr>
          <p:cNvPr id="4" name="Tijdelijke aanduiding voor inhoud 2"/>
          <p:cNvSpPr txBox="1">
            <a:spLocks/>
          </p:cNvSpPr>
          <p:nvPr/>
        </p:nvSpPr>
        <p:spPr bwMode="auto">
          <a:xfrm>
            <a:off x="395536" y="1844824"/>
            <a:ext cx="3746948" cy="429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Create a native (downloadable) app or simply provide a mobile Web application ?</a:t>
            </a:r>
          </a:p>
          <a:p>
            <a:endParaRPr lang="en-US" sz="1800" dirty="0" smtClean="0"/>
          </a:p>
          <a:p>
            <a:r>
              <a:rPr lang="en-US" sz="1800" dirty="0" smtClean="0"/>
              <a:t>With HTML5, the ability to interact with a phone’s core features such as the GPS, calendar, address book, accelerometer and  compass is emerging.</a:t>
            </a:r>
          </a:p>
          <a:p>
            <a:endParaRPr lang="en-US" dirty="0" smtClean="0"/>
          </a:p>
          <a:p>
            <a:endParaRPr lang="nl-NL"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447" y="1844824"/>
            <a:ext cx="4521935" cy="2628326"/>
          </a:xfrm>
          <a:prstGeom prst="rect">
            <a:avLst/>
          </a:prstGeom>
        </p:spPr>
      </p:pic>
      <p:pic>
        <p:nvPicPr>
          <p:cNvPr id="6" name="Picture 3"/>
          <p:cNvPicPr>
            <a:picLocks noChangeAspect="1"/>
          </p:cNvPicPr>
          <p:nvPr/>
        </p:nvPicPr>
        <p:blipFill>
          <a:blip r:embed="rId3"/>
          <a:stretch>
            <a:fillRect/>
          </a:stretch>
        </p:blipFill>
        <p:spPr>
          <a:xfrm>
            <a:off x="270827" y="4962881"/>
            <a:ext cx="8519994" cy="1872177"/>
          </a:xfrm>
          <a:prstGeom prst="rect">
            <a:avLst/>
          </a:prstGeom>
          <a:effectLst>
            <a:outerShdw blurRad="635000" dist="127000" dir="2700000" algn="tl" rotWithShape="0">
              <a:srgbClr val="000000"/>
            </a:outerShdw>
          </a:effectLst>
        </p:spPr>
      </p:pic>
    </p:spTree>
    <p:extLst>
      <p:ext uri="{BB962C8B-B14F-4D97-AF65-F5344CB8AC3E}">
        <p14:creationId xmlns:p14="http://schemas.microsoft.com/office/powerpoint/2010/main" val="2269322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p:txBody>
          <a:bodyPr/>
          <a:lstStyle/>
          <a:p>
            <a:r>
              <a:rPr lang="en-US" b="1" dirty="0"/>
              <a:t>Mobile Chaos: Building a Hybrid Mobile App</a:t>
            </a:r>
          </a:p>
          <a:p>
            <a:endParaRPr lang="en-US" dirty="0"/>
          </a:p>
        </p:txBody>
      </p:sp>
      <p:pic>
        <p:nvPicPr>
          <p:cNvPr id="4" name="Afbeelding 3"/>
          <p:cNvPicPr>
            <a:picLocks noChangeAspect="1"/>
          </p:cNvPicPr>
          <p:nvPr/>
        </p:nvPicPr>
        <p:blipFill>
          <a:blip r:embed="rId2"/>
          <a:stretch>
            <a:fillRect/>
          </a:stretch>
        </p:blipFill>
        <p:spPr>
          <a:xfrm>
            <a:off x="750404" y="1834881"/>
            <a:ext cx="7560840" cy="4844064"/>
          </a:xfrm>
          <a:prstGeom prst="rect">
            <a:avLst/>
          </a:prstGeom>
        </p:spPr>
      </p:pic>
    </p:spTree>
    <p:extLst>
      <p:ext uri="{BB962C8B-B14F-4D97-AF65-F5344CB8AC3E}">
        <p14:creationId xmlns:p14="http://schemas.microsoft.com/office/powerpoint/2010/main" val="396518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980728"/>
            <a:ext cx="8435280" cy="4176464"/>
          </a:xfrm>
        </p:spPr>
        <p:txBody>
          <a:bodyPr/>
          <a:lstStyle/>
          <a:p>
            <a:r>
              <a:rPr lang="en-US" b="1" dirty="0" smtClean="0"/>
              <a:t>Building a Hybrid Mobile App</a:t>
            </a:r>
            <a:endParaRPr lang="en-US" b="1" dirty="0"/>
          </a:p>
          <a:p>
            <a:pPr lvl="1"/>
            <a:r>
              <a:rPr lang="en-US" dirty="0" smtClean="0"/>
              <a:t>Building a project “together” in an international context</a:t>
            </a:r>
          </a:p>
          <a:p>
            <a:pPr lvl="1"/>
            <a:endParaRPr lang="en-US" dirty="0" smtClean="0"/>
          </a:p>
        </p:txBody>
      </p:sp>
      <p:pic>
        <p:nvPicPr>
          <p:cNvPr id="5" name="Afbeelding 4"/>
          <p:cNvPicPr>
            <a:picLocks noChangeAspect="1"/>
          </p:cNvPicPr>
          <p:nvPr/>
        </p:nvPicPr>
        <p:blipFill>
          <a:blip r:embed="rId2"/>
          <a:stretch>
            <a:fillRect/>
          </a:stretch>
        </p:blipFill>
        <p:spPr>
          <a:xfrm>
            <a:off x="539552" y="1852108"/>
            <a:ext cx="7791450" cy="4991100"/>
          </a:xfrm>
          <a:prstGeom prst="rect">
            <a:avLst/>
          </a:prstGeom>
        </p:spPr>
      </p:pic>
    </p:spTree>
    <p:extLst>
      <p:ext uri="{BB962C8B-B14F-4D97-AF65-F5344CB8AC3E}">
        <p14:creationId xmlns:p14="http://schemas.microsoft.com/office/powerpoint/2010/main" val="2294755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P">
      <a:dk1>
        <a:srgbClr val="3F3F3F"/>
      </a:dk1>
      <a:lt1>
        <a:srgbClr val="FFFFFF"/>
      </a:lt1>
      <a:dk2>
        <a:srgbClr val="97000C"/>
      </a:dk2>
      <a:lt2>
        <a:srgbClr val="EEECE1"/>
      </a:lt2>
      <a:accent1>
        <a:srgbClr val="BF0009"/>
      </a:accent1>
      <a:accent2>
        <a:srgbClr val="DE9700"/>
      </a:accent2>
      <a:accent3>
        <a:srgbClr val="950074"/>
      </a:accent3>
      <a:accent4>
        <a:srgbClr val="50A0AD"/>
      </a:accent4>
      <a:accent5>
        <a:srgbClr val="62985B"/>
      </a:accent5>
      <a:accent6>
        <a:srgbClr val="7F6E68"/>
      </a:accent6>
      <a:hlink>
        <a:srgbClr val="7F7F7F"/>
      </a:hlink>
      <a:folHlink>
        <a:srgbClr val="7F7F7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1D88A31430F549A636C827C05CBF36" ma:contentTypeVersion="1" ma:contentTypeDescription="Een nieuw document maken." ma:contentTypeScope="" ma:versionID="89794cb1043ba1b9289b4e22e1c5baa5">
  <xsd:schema xmlns:xsd="http://www.w3.org/2001/XMLSchema" xmlns:xs="http://www.w3.org/2001/XMLSchema" xmlns:p="http://schemas.microsoft.com/office/2006/metadata/properties" xmlns:ns3="2f4b44eb-405a-46b3-ba55-188668633aa9" targetNamespace="http://schemas.microsoft.com/office/2006/metadata/properties" ma:root="true" ma:fieldsID="0b1df69134b55fe00eea034be9a12137" ns3:_="">
    <xsd:import namespace="2f4b44eb-405a-46b3-ba55-188668633aa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4b44eb-405a-46b3-ba55-188668633aa9"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A7EC39-02B6-406C-93A6-BE88DB276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4b44eb-405a-46b3-ba55-188668633a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AF9915-4282-465F-8EF6-E49DF2707569}">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2f4b44eb-405a-46b3-ba55-188668633aa9"/>
    <ds:schemaRef ds:uri="http://www.w3.org/XML/1998/namespace"/>
  </ds:schemaRefs>
</ds:datastoreItem>
</file>

<file path=customXml/itemProps3.xml><?xml version="1.0" encoding="utf-8"?>
<ds:datastoreItem xmlns:ds="http://schemas.openxmlformats.org/officeDocument/2006/customXml" ds:itemID="{D1681255-1CB4-436E-AE89-5BD0D39A2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13209</TotalTime>
  <Words>1988</Words>
  <Application>Microsoft Office PowerPoint</Application>
  <PresentationFormat>Diavoorstelling (4:3)</PresentationFormat>
  <Paragraphs>398</Paragraphs>
  <Slides>52</Slides>
  <Notes>7</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52</vt:i4>
      </vt:variant>
    </vt:vector>
  </HeadingPairs>
  <TitlesOfParts>
    <vt:vector size="60" baseType="lpstr">
      <vt:lpstr>ＭＳ Ｐゴシック</vt:lpstr>
      <vt:lpstr>Arial</vt:lpstr>
      <vt:lpstr>Calibri</vt:lpstr>
      <vt:lpstr>Gill Sans MT</vt:lpstr>
      <vt:lpstr>Helvetica</vt:lpstr>
      <vt:lpstr>Symbol</vt:lpstr>
      <vt:lpstr>Times</vt:lpstr>
      <vt:lpstr>Kantoorthema</vt:lpstr>
      <vt:lpstr>Project ICT 4</vt:lpstr>
      <vt:lpstr>Agenda</vt:lpstr>
      <vt:lpstr>History</vt:lpstr>
      <vt:lpstr>Last year projects</vt:lpstr>
      <vt:lpstr>Goal</vt:lpstr>
      <vt:lpstr>Goal</vt:lpstr>
      <vt:lpstr>Goal</vt:lpstr>
      <vt:lpstr>Goal</vt:lpstr>
      <vt:lpstr>Goal</vt:lpstr>
      <vt:lpstr>Goal</vt:lpstr>
      <vt:lpstr>Goal</vt:lpstr>
      <vt:lpstr>… After the Eureka Moment</vt:lpstr>
      <vt:lpstr>HOW – Process Tools</vt:lpstr>
      <vt:lpstr>We’re losing the relay race</vt:lpstr>
      <vt:lpstr>Agile Software Development</vt:lpstr>
      <vt:lpstr>What makes a project “Agile”</vt:lpstr>
      <vt:lpstr>What makes a project “Agile”– cont’d</vt:lpstr>
      <vt:lpstr>Traditional Project</vt:lpstr>
      <vt:lpstr>Agile Project</vt:lpstr>
      <vt:lpstr>Agile Project – cont’d</vt:lpstr>
      <vt:lpstr>Agile Project : process</vt:lpstr>
      <vt:lpstr>Agile Project : Iteration or sprint</vt:lpstr>
      <vt:lpstr>Agile Project : Iteration &gt; Kick off</vt:lpstr>
      <vt:lpstr>Product backlog  &amp; iteration ( sprint ) backlog</vt:lpstr>
      <vt:lpstr>Evaluation</vt:lpstr>
      <vt:lpstr>Roll: Customer &amp; Product Owner</vt:lpstr>
      <vt:lpstr>Roll: Development Team</vt:lpstr>
      <vt:lpstr>Roll: Development Team </vt:lpstr>
      <vt:lpstr>Organization</vt:lpstr>
      <vt:lpstr>( Agile ) Requirements</vt:lpstr>
      <vt:lpstr>( Agile ) Requirements cont’d</vt:lpstr>
      <vt:lpstr>Milestones</vt:lpstr>
      <vt:lpstr>Milestones</vt:lpstr>
      <vt:lpstr>Milestones</vt:lpstr>
      <vt:lpstr>Milestones</vt:lpstr>
      <vt:lpstr>Using tools to manage your project management</vt:lpstr>
      <vt:lpstr>How Development Stage look like</vt:lpstr>
      <vt:lpstr>Case study : Orienteering trainer</vt:lpstr>
      <vt:lpstr>Case study : Memory Game</vt:lpstr>
      <vt:lpstr>What about making an app ourselves</vt:lpstr>
      <vt:lpstr>Phonegap</vt:lpstr>
      <vt:lpstr>Reading out accelerometer data</vt:lpstr>
      <vt:lpstr>Update UI with accelerometer data</vt:lpstr>
      <vt:lpstr>Update UI with accelerometer data cont’d</vt:lpstr>
      <vt:lpstr>Update UI with accelerometer data cont’d</vt:lpstr>
      <vt:lpstr>Develop a circle object</vt:lpstr>
      <vt:lpstr>Develop a circle object</vt:lpstr>
      <vt:lpstr>Do some “fun” stuff with accelerometerdata</vt:lpstr>
      <vt:lpstr>Collision detection</vt:lpstr>
      <vt:lpstr>Implementation</vt:lpstr>
      <vt:lpstr>Deploy to device</vt:lpstr>
      <vt:lpstr>We welcome you in Antwerp for  International Project Days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Yves Masset</dc:creator>
  <cp:lastModifiedBy>Tom Peeters</cp:lastModifiedBy>
  <cp:revision>187</cp:revision>
  <dcterms:created xsi:type="dcterms:W3CDTF">2013-03-08T10:37:44Z</dcterms:created>
  <dcterms:modified xsi:type="dcterms:W3CDTF">2014-01-07T12:51:31Z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0x010100801D88A31430F549A636C827C05CBF36</vt:lpwstr>
  </property>
  <property fmtid="{D5CDD505-2E9C-101B-9397-08002B2CF9AE}" pid="3" name="IsMyDocuments">
    <vt:bool>true</vt:bool>
  </property>
</Properties>
</file>